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924" r:id="rId5"/>
    <p:sldId id="961" r:id="rId6"/>
    <p:sldId id="962" r:id="rId7"/>
    <p:sldId id="586" r:id="rId8"/>
    <p:sldId id="1007" r:id="rId9"/>
    <p:sldId id="1006" r:id="rId10"/>
    <p:sldId id="1008" r:id="rId11"/>
    <p:sldId id="1009" r:id="rId12"/>
    <p:sldId id="1010" r:id="rId13"/>
    <p:sldId id="811" r:id="rId14"/>
    <p:sldId id="1023" r:id="rId15"/>
    <p:sldId id="592" r:id="rId16"/>
    <p:sldId id="1013" r:id="rId17"/>
    <p:sldId id="1019" r:id="rId18"/>
    <p:sldId id="1022" r:id="rId19"/>
    <p:sldId id="1012" r:id="rId20"/>
    <p:sldId id="1021" r:id="rId21"/>
    <p:sldId id="1018" r:id="rId22"/>
    <p:sldId id="1015" r:id="rId23"/>
    <p:sldId id="1024" r:id="rId24"/>
  </p:sldIdLst>
  <p:sldSz cx="9144000" cy="6858000" type="screen4x3"/>
  <p:notesSz cx="6797675" cy="9874250"/>
  <p:custDataLst>
    <p:tags r:id="rId27"/>
  </p:custDataLst>
  <p:defaultTextStyle>
    <a:defPPr>
      <a:defRPr lang="en-GB"/>
    </a:defPPr>
    <a:lvl1pPr algn="l" rtl="0" fontAlgn="base">
      <a:spcBef>
        <a:spcPct val="0"/>
      </a:spcBef>
      <a:spcAft>
        <a:spcPct val="0"/>
      </a:spcAft>
      <a:defRPr sz="16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b="1" kern="1200">
        <a:solidFill>
          <a:schemeClr val="tx1"/>
        </a:solidFill>
        <a:latin typeface="Arial" charset="0"/>
        <a:ea typeface="ＭＳ Ｐゴシック" pitchFamily="34" charset="-128"/>
        <a:cs typeface="+mn-cs"/>
      </a:defRPr>
    </a:lvl5pPr>
    <a:lvl6pPr marL="2286000" algn="l" defTabSz="914400" rtl="0" eaLnBrk="1" latinLnBrk="0" hangingPunct="1">
      <a:defRPr sz="1600" b="1" kern="1200">
        <a:solidFill>
          <a:schemeClr val="tx1"/>
        </a:solidFill>
        <a:latin typeface="Arial" charset="0"/>
        <a:ea typeface="ＭＳ Ｐゴシック" pitchFamily="34" charset="-128"/>
        <a:cs typeface="+mn-cs"/>
      </a:defRPr>
    </a:lvl6pPr>
    <a:lvl7pPr marL="2743200" algn="l" defTabSz="914400" rtl="0" eaLnBrk="1" latinLnBrk="0" hangingPunct="1">
      <a:defRPr sz="1600" b="1" kern="1200">
        <a:solidFill>
          <a:schemeClr val="tx1"/>
        </a:solidFill>
        <a:latin typeface="Arial" charset="0"/>
        <a:ea typeface="ＭＳ Ｐゴシック" pitchFamily="34" charset="-128"/>
        <a:cs typeface="+mn-cs"/>
      </a:defRPr>
    </a:lvl7pPr>
    <a:lvl8pPr marL="3200400" algn="l" defTabSz="914400" rtl="0" eaLnBrk="1" latinLnBrk="0" hangingPunct="1">
      <a:defRPr sz="1600" b="1" kern="1200">
        <a:solidFill>
          <a:schemeClr val="tx1"/>
        </a:solidFill>
        <a:latin typeface="Arial" charset="0"/>
        <a:ea typeface="ＭＳ Ｐゴシック" pitchFamily="34" charset="-128"/>
        <a:cs typeface="+mn-cs"/>
      </a:defRPr>
    </a:lvl8pPr>
    <a:lvl9pPr marL="3657600" algn="l" defTabSz="914400" rtl="0" eaLnBrk="1" latinLnBrk="0" hangingPunct="1">
      <a:defRPr sz="1600" b="1"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 der graaff, Irina" initials="VdgI"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CD"/>
    <a:srgbClr val="DDDDDD"/>
    <a:srgbClr val="FFFFFF"/>
    <a:srgbClr val="000000"/>
    <a:srgbClr val="99FF33"/>
    <a:srgbClr val="33CC33"/>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9" autoAdjust="0"/>
    <p:restoredTop sz="93445" autoAdjust="0"/>
  </p:normalViewPr>
  <p:slideViewPr>
    <p:cSldViewPr snapToGrid="0" showGuides="1">
      <p:cViewPr>
        <p:scale>
          <a:sx n="70" d="100"/>
          <a:sy n="70" d="100"/>
        </p:scale>
        <p:origin x="-960" y="-72"/>
      </p:cViewPr>
      <p:guideLst>
        <p:guide orient="horz" pos="4061"/>
        <p:guide orient="horz" pos="2025"/>
        <p:guide orient="horz" pos="241"/>
        <p:guide orient="horz" pos="3745"/>
        <p:guide orient="horz" pos="119"/>
        <p:guide orient="horz" pos="1037"/>
        <p:guide orient="horz" pos="513"/>
        <p:guide orient="horz" pos="707"/>
        <p:guide pos="309"/>
        <p:guide pos="5568"/>
        <p:guide pos="2882"/>
        <p:guide pos="5703"/>
        <p:guide pos="943"/>
        <p:guide pos="5273"/>
        <p:guide pos="54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1566"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7988" cy="495300"/>
          </a:xfrm>
          <a:prstGeom prst="rect">
            <a:avLst/>
          </a:prstGeom>
          <a:noFill/>
          <a:ln w="9525">
            <a:noFill/>
            <a:miter lim="800000"/>
            <a:headEnd/>
            <a:tailEnd/>
          </a:ln>
        </p:spPr>
        <p:txBody>
          <a:bodyPr vert="horz" wrap="square" lIns="91217" tIns="45608" rIns="91217" bIns="45608" numCol="1" anchor="t" anchorCtr="0" compatLnSpc="1">
            <a:prstTxWarp prst="textNoShape">
              <a:avLst/>
            </a:prstTxWarp>
          </a:bodyPr>
          <a:lstStyle>
            <a:lvl1pPr algn="l" defTabSz="912813">
              <a:spcBef>
                <a:spcPct val="0"/>
              </a:spcBef>
              <a:buSzTx/>
              <a:buFontTx/>
              <a:buNone/>
              <a:defRPr sz="1200" b="0">
                <a:cs typeface="+mn-cs"/>
              </a:defRPr>
            </a:lvl1pPr>
          </a:lstStyle>
          <a:p>
            <a:pPr>
              <a:defRPr/>
            </a:pPr>
            <a:endParaRPr lang="de-DE"/>
          </a:p>
        </p:txBody>
      </p:sp>
      <p:sp>
        <p:nvSpPr>
          <p:cNvPr id="88067" name="Rectangle 3"/>
          <p:cNvSpPr>
            <a:spLocks noGrp="1" noChangeArrowheads="1"/>
          </p:cNvSpPr>
          <p:nvPr>
            <p:ph type="dt" sz="quarter" idx="1"/>
          </p:nvPr>
        </p:nvSpPr>
        <p:spPr bwMode="auto">
          <a:xfrm>
            <a:off x="3848100" y="0"/>
            <a:ext cx="2947988" cy="495300"/>
          </a:xfrm>
          <a:prstGeom prst="rect">
            <a:avLst/>
          </a:prstGeom>
          <a:noFill/>
          <a:ln w="9525">
            <a:noFill/>
            <a:miter lim="800000"/>
            <a:headEnd/>
            <a:tailEnd/>
          </a:ln>
        </p:spPr>
        <p:txBody>
          <a:bodyPr vert="horz" wrap="square" lIns="91217" tIns="45608" rIns="91217" bIns="45608" numCol="1" anchor="t" anchorCtr="0" compatLnSpc="1">
            <a:prstTxWarp prst="textNoShape">
              <a:avLst/>
            </a:prstTxWarp>
          </a:bodyPr>
          <a:lstStyle>
            <a:lvl1pPr algn="r" defTabSz="912813">
              <a:spcBef>
                <a:spcPct val="0"/>
              </a:spcBef>
              <a:buSzTx/>
              <a:buFontTx/>
              <a:buNone/>
              <a:defRPr sz="1200" b="0">
                <a:cs typeface="+mn-cs"/>
              </a:defRPr>
            </a:lvl1pPr>
          </a:lstStyle>
          <a:p>
            <a:pPr>
              <a:defRPr/>
            </a:pPr>
            <a:endParaRPr lang="de-DE"/>
          </a:p>
        </p:txBody>
      </p:sp>
      <p:sp>
        <p:nvSpPr>
          <p:cNvPr id="88068" name="Rectangle 4"/>
          <p:cNvSpPr>
            <a:spLocks noGrp="1" noChangeArrowheads="1"/>
          </p:cNvSpPr>
          <p:nvPr>
            <p:ph type="ftr" sz="quarter" idx="2"/>
          </p:nvPr>
        </p:nvSpPr>
        <p:spPr bwMode="auto">
          <a:xfrm>
            <a:off x="0" y="9377363"/>
            <a:ext cx="2947988" cy="495300"/>
          </a:xfrm>
          <a:prstGeom prst="rect">
            <a:avLst/>
          </a:prstGeom>
          <a:noFill/>
          <a:ln w="9525">
            <a:noFill/>
            <a:miter lim="800000"/>
            <a:headEnd/>
            <a:tailEnd/>
          </a:ln>
        </p:spPr>
        <p:txBody>
          <a:bodyPr vert="horz" wrap="square" lIns="91217" tIns="45608" rIns="91217" bIns="45608" numCol="1" anchor="b" anchorCtr="0" compatLnSpc="1">
            <a:prstTxWarp prst="textNoShape">
              <a:avLst/>
            </a:prstTxWarp>
          </a:bodyPr>
          <a:lstStyle>
            <a:lvl1pPr algn="l" defTabSz="912813">
              <a:spcBef>
                <a:spcPct val="0"/>
              </a:spcBef>
              <a:buSzTx/>
              <a:buFontTx/>
              <a:buNone/>
              <a:defRPr sz="1200" b="0">
                <a:cs typeface="+mn-cs"/>
              </a:defRPr>
            </a:lvl1pPr>
          </a:lstStyle>
          <a:p>
            <a:pPr>
              <a:defRPr/>
            </a:pPr>
            <a:endParaRPr lang="de-DE"/>
          </a:p>
        </p:txBody>
      </p:sp>
      <p:sp>
        <p:nvSpPr>
          <p:cNvPr id="88069" name="Rectangle 5"/>
          <p:cNvSpPr>
            <a:spLocks noGrp="1" noChangeArrowheads="1"/>
          </p:cNvSpPr>
          <p:nvPr>
            <p:ph type="sldNum" sz="quarter" idx="3"/>
          </p:nvPr>
        </p:nvSpPr>
        <p:spPr bwMode="auto">
          <a:xfrm>
            <a:off x="3848100" y="9377363"/>
            <a:ext cx="2947988" cy="495300"/>
          </a:xfrm>
          <a:prstGeom prst="rect">
            <a:avLst/>
          </a:prstGeom>
          <a:noFill/>
          <a:ln w="9525">
            <a:noFill/>
            <a:miter lim="800000"/>
            <a:headEnd/>
            <a:tailEnd/>
          </a:ln>
        </p:spPr>
        <p:txBody>
          <a:bodyPr vert="horz" wrap="square" lIns="91217" tIns="45608" rIns="91217" bIns="45608" numCol="1" anchor="b" anchorCtr="0" compatLnSpc="1">
            <a:prstTxWarp prst="textNoShape">
              <a:avLst/>
            </a:prstTxWarp>
          </a:bodyPr>
          <a:lstStyle>
            <a:lvl1pPr algn="r" defTabSz="912813">
              <a:spcBef>
                <a:spcPct val="0"/>
              </a:spcBef>
              <a:buSzTx/>
              <a:buFontTx/>
              <a:buNone/>
              <a:defRPr sz="1200" b="0">
                <a:cs typeface="+mn-cs"/>
              </a:defRPr>
            </a:lvl1pPr>
          </a:lstStyle>
          <a:p>
            <a:pPr>
              <a:defRPr/>
            </a:pPr>
            <a:fld id="{6187034B-C80B-49AB-A4FC-4FC7FB2CF348}" type="slidenum">
              <a:rPr lang="en-GB"/>
              <a:pPr>
                <a:defRPr/>
              </a:pPr>
              <a:t>‹#›</a:t>
            </a:fld>
            <a:endParaRPr lang="en-GB"/>
          </a:p>
        </p:txBody>
      </p:sp>
    </p:spTree>
    <p:extLst>
      <p:ext uri="{BB962C8B-B14F-4D97-AF65-F5344CB8AC3E}">
        <p14:creationId xmlns:p14="http://schemas.microsoft.com/office/powerpoint/2010/main" val="29032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7988" cy="495300"/>
          </a:xfrm>
          <a:prstGeom prst="rect">
            <a:avLst/>
          </a:prstGeom>
          <a:noFill/>
          <a:ln w="9525">
            <a:noFill/>
            <a:miter lim="800000"/>
            <a:headEnd/>
            <a:tailEnd/>
          </a:ln>
        </p:spPr>
        <p:txBody>
          <a:bodyPr vert="horz" wrap="square" lIns="91217" tIns="45608" rIns="91217" bIns="45608" numCol="1" anchor="t" anchorCtr="0" compatLnSpc="1">
            <a:prstTxWarp prst="textNoShape">
              <a:avLst/>
            </a:prstTxWarp>
          </a:bodyPr>
          <a:lstStyle>
            <a:lvl1pPr algn="l" defTabSz="912813">
              <a:spcBef>
                <a:spcPct val="0"/>
              </a:spcBef>
              <a:buSzTx/>
              <a:buFontTx/>
              <a:buNone/>
              <a:defRPr sz="1200" b="0">
                <a:cs typeface="+mn-cs"/>
              </a:defRPr>
            </a:lvl1pPr>
          </a:lstStyle>
          <a:p>
            <a:pPr>
              <a:defRPr/>
            </a:pPr>
            <a:endParaRPr lang="de-DE"/>
          </a:p>
        </p:txBody>
      </p:sp>
      <p:sp>
        <p:nvSpPr>
          <p:cNvPr id="9219" name="Rectangle 3"/>
          <p:cNvSpPr>
            <a:spLocks noGrp="1" noChangeArrowheads="1"/>
          </p:cNvSpPr>
          <p:nvPr>
            <p:ph type="dt" idx="1"/>
          </p:nvPr>
        </p:nvSpPr>
        <p:spPr bwMode="auto">
          <a:xfrm>
            <a:off x="3848100" y="0"/>
            <a:ext cx="2947988" cy="495300"/>
          </a:xfrm>
          <a:prstGeom prst="rect">
            <a:avLst/>
          </a:prstGeom>
          <a:noFill/>
          <a:ln w="9525">
            <a:noFill/>
            <a:miter lim="800000"/>
            <a:headEnd/>
            <a:tailEnd/>
          </a:ln>
        </p:spPr>
        <p:txBody>
          <a:bodyPr vert="horz" wrap="square" lIns="91217" tIns="45608" rIns="91217" bIns="45608" numCol="1" anchor="t" anchorCtr="0" compatLnSpc="1">
            <a:prstTxWarp prst="textNoShape">
              <a:avLst/>
            </a:prstTxWarp>
          </a:bodyPr>
          <a:lstStyle>
            <a:lvl1pPr algn="r" defTabSz="912813">
              <a:spcBef>
                <a:spcPct val="0"/>
              </a:spcBef>
              <a:buSzTx/>
              <a:buFontTx/>
              <a:buNone/>
              <a:defRPr sz="1200" b="0">
                <a:cs typeface="+mn-cs"/>
              </a:defRPr>
            </a:lvl1pPr>
          </a:lstStyle>
          <a:p>
            <a:pPr>
              <a:defRPr/>
            </a:pPr>
            <a:endParaRPr lang="de-DE"/>
          </a:p>
        </p:txBody>
      </p:sp>
      <p:sp>
        <p:nvSpPr>
          <p:cNvPr id="143364" name="Rectangle 4"/>
          <p:cNvSpPr>
            <a:spLocks noGrp="1" noRot="1" noChangeAspect="1" noChangeArrowheads="1" noTextEdit="1"/>
          </p:cNvSpPr>
          <p:nvPr>
            <p:ph type="sldImg" idx="2"/>
          </p:nvPr>
        </p:nvSpPr>
        <p:spPr bwMode="auto">
          <a:xfrm>
            <a:off x="931863" y="739775"/>
            <a:ext cx="4938712"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p:spPr>
        <p:txBody>
          <a:bodyPr vert="horz" wrap="square" lIns="91217" tIns="45608" rIns="91217" bIns="4560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9377363"/>
            <a:ext cx="2947988" cy="495300"/>
          </a:xfrm>
          <a:prstGeom prst="rect">
            <a:avLst/>
          </a:prstGeom>
          <a:noFill/>
          <a:ln w="9525">
            <a:noFill/>
            <a:miter lim="800000"/>
            <a:headEnd/>
            <a:tailEnd/>
          </a:ln>
        </p:spPr>
        <p:txBody>
          <a:bodyPr vert="horz" wrap="square" lIns="91217" tIns="45608" rIns="91217" bIns="45608" numCol="1" anchor="b" anchorCtr="0" compatLnSpc="1">
            <a:prstTxWarp prst="textNoShape">
              <a:avLst/>
            </a:prstTxWarp>
          </a:bodyPr>
          <a:lstStyle>
            <a:lvl1pPr algn="l" defTabSz="912813">
              <a:spcBef>
                <a:spcPct val="0"/>
              </a:spcBef>
              <a:buSzTx/>
              <a:buFontTx/>
              <a:buNone/>
              <a:defRPr sz="1200" b="0">
                <a:cs typeface="+mn-cs"/>
              </a:defRPr>
            </a:lvl1pPr>
          </a:lstStyle>
          <a:p>
            <a:pPr>
              <a:defRPr/>
            </a:pPr>
            <a:endParaRPr lang="de-DE"/>
          </a:p>
        </p:txBody>
      </p:sp>
      <p:sp>
        <p:nvSpPr>
          <p:cNvPr id="9223" name="Rectangle 7"/>
          <p:cNvSpPr>
            <a:spLocks noGrp="1" noChangeArrowheads="1"/>
          </p:cNvSpPr>
          <p:nvPr>
            <p:ph type="sldNum" sz="quarter" idx="5"/>
          </p:nvPr>
        </p:nvSpPr>
        <p:spPr bwMode="auto">
          <a:xfrm>
            <a:off x="3848100" y="9377363"/>
            <a:ext cx="2947988" cy="495300"/>
          </a:xfrm>
          <a:prstGeom prst="rect">
            <a:avLst/>
          </a:prstGeom>
          <a:noFill/>
          <a:ln w="9525">
            <a:noFill/>
            <a:miter lim="800000"/>
            <a:headEnd/>
            <a:tailEnd/>
          </a:ln>
        </p:spPr>
        <p:txBody>
          <a:bodyPr vert="horz" wrap="square" lIns="91217" tIns="45608" rIns="91217" bIns="45608" numCol="1" anchor="b" anchorCtr="0" compatLnSpc="1">
            <a:prstTxWarp prst="textNoShape">
              <a:avLst/>
            </a:prstTxWarp>
          </a:bodyPr>
          <a:lstStyle>
            <a:lvl1pPr algn="r" defTabSz="912813">
              <a:spcBef>
                <a:spcPct val="0"/>
              </a:spcBef>
              <a:buSzTx/>
              <a:buFontTx/>
              <a:buNone/>
              <a:defRPr sz="1200" b="0">
                <a:cs typeface="+mn-cs"/>
              </a:defRPr>
            </a:lvl1pPr>
          </a:lstStyle>
          <a:p>
            <a:pPr>
              <a:defRPr/>
            </a:pPr>
            <a:fld id="{FB5B95EC-5D39-4643-A083-DC0BB253A3DA}" type="slidenum">
              <a:rPr lang="en-GB"/>
              <a:pPr>
                <a:defRPr/>
              </a:pPr>
              <a:t>‹#›</a:t>
            </a:fld>
            <a:endParaRPr lang="en-GB"/>
          </a:p>
        </p:txBody>
      </p:sp>
    </p:spTree>
    <p:extLst>
      <p:ext uri="{BB962C8B-B14F-4D97-AF65-F5344CB8AC3E}">
        <p14:creationId xmlns:p14="http://schemas.microsoft.com/office/powerpoint/2010/main" val="154700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0532" name="Slide Number Placeholder 3"/>
          <p:cNvSpPr>
            <a:spLocks noGrp="1"/>
          </p:cNvSpPr>
          <p:nvPr>
            <p:ph type="sldNum" sz="quarter" idx="5"/>
          </p:nvPr>
        </p:nvSpPr>
        <p:spPr/>
        <p:txBody>
          <a:bodyPr/>
          <a:lstStyle/>
          <a:p>
            <a:pPr>
              <a:defRPr/>
            </a:pPr>
            <a:fld id="{A4AA3ECA-37E9-4071-8E85-F111C3233887}" type="slidenum">
              <a:rPr lang="en-GB" smtClean="0"/>
              <a:pPr>
                <a:defRPr/>
              </a:pPr>
              <a:t>4</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Rittig et al studied 125 children aged 6–17 years with MNE to correlate the circadian rhythm of plasma AVP and urine output profile to desmopressin response, presence or absence of a bedwetting episode, and age and gender in children affected by bedwetting. </a:t>
            </a:r>
          </a:p>
          <a:p>
            <a:pPr>
              <a:spcBef>
                <a:spcPct val="0"/>
              </a:spcBef>
            </a:pPr>
            <a:r>
              <a:rPr lang="en-GB" smtClean="0"/>
              <a:t>All groups of patients had an attenuated AVP rhythm. Desmopressin responders who wet the bed during the study night had the largest nocturnal urine excretion rate and most pronounced AVP deficiency. Nocturnal urine output was significantly greater during nights with bedwetting episodes than nights without. Part of this polyuria was caused by increased sodium excretion. </a:t>
            </a:r>
          </a:p>
          <a:p>
            <a:pPr>
              <a:spcBef>
                <a:spcPct val="0"/>
              </a:spcBef>
            </a:pPr>
            <a:r>
              <a:rPr lang="en-GB" smtClean="0"/>
              <a:t>Tauris and colleagues found that, on nights when patients experienced a bedwetting episode despite taking desmopressin, urine production remained high. They found a highly significant correlation between individual nocturnal urine output and maximum voided volume (MVV). Dry nights were characterised by nocturnal urine output/MVV ratios well below 1.0.</a:t>
            </a:r>
          </a:p>
          <a:p>
            <a:pPr>
              <a:spcBef>
                <a:spcPct val="0"/>
              </a:spcBef>
            </a:pPr>
            <a:r>
              <a:rPr lang="en-GB" smtClean="0"/>
              <a:t>The key role of nocturnal urine production in enuresis emphasises the clinical value of estimating what proportion of urine is produced at night on wet nights before selecting a therapeutic modality.</a:t>
            </a:r>
          </a:p>
          <a:p>
            <a:pPr>
              <a:spcBef>
                <a:spcPct val="0"/>
              </a:spcBef>
            </a:pPr>
            <a:endParaRPr lang="en-GB" sz="1000" smtClean="0"/>
          </a:p>
          <a:p>
            <a:pPr algn="r">
              <a:spcBef>
                <a:spcPct val="0"/>
              </a:spcBef>
            </a:pPr>
            <a:r>
              <a:rPr lang="da-DK" sz="1000" smtClean="0"/>
              <a:t>Rittig et al. </a:t>
            </a:r>
            <a:r>
              <a:rPr lang="da-DK" sz="1000" i="1" smtClean="0"/>
              <a:t>J Urol</a:t>
            </a:r>
            <a:r>
              <a:rPr lang="da-DK" sz="1000" smtClean="0"/>
              <a:t> 2008;179:2389–2395</a:t>
            </a:r>
          </a:p>
          <a:p>
            <a:pPr algn="r">
              <a:spcBef>
                <a:spcPct val="0"/>
              </a:spcBef>
            </a:pPr>
            <a:r>
              <a:rPr lang="da-DK" sz="1000" smtClean="0"/>
              <a:t>Tauris et al. </a:t>
            </a:r>
            <a:r>
              <a:rPr lang="da-DK" sz="1000" i="1" smtClean="0"/>
              <a:t>J Pediatr Urol</a:t>
            </a:r>
            <a:r>
              <a:rPr lang="da-DK" sz="1000" smtClean="0"/>
              <a:t> 2011; Apr 20 epub ahead of print</a:t>
            </a:r>
            <a:endParaRPr lang="en-GB" sz="1000" smtClean="0"/>
          </a:p>
          <a:p>
            <a:pPr>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3F985ACD-E044-48D4-988C-6F4CA5F29C6D}" type="slidenum">
              <a:rPr lang="en-GB">
                <a:latin typeface="Calibri" pitchFamily="34" charset="0"/>
              </a:rPr>
              <a:pPr fontAlgn="base">
                <a:spcBef>
                  <a:spcPct val="0"/>
                </a:spcBef>
                <a:spcAft>
                  <a:spcPct val="0"/>
                </a:spcAft>
              </a:pPr>
              <a:t>16</a:t>
            </a:fld>
            <a:endParaRPr lang="en-GB">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B0B5717B-4B21-457E-AED5-0609366B8D64}" type="slidenum">
              <a:rPr lang="en-GB">
                <a:latin typeface="Calibri" pitchFamily="34" charset="0"/>
              </a:rPr>
              <a:pPr fontAlgn="base">
                <a:spcBef>
                  <a:spcPct val="0"/>
                </a:spcBef>
                <a:spcAft>
                  <a:spcPct val="0"/>
                </a:spcAft>
              </a:pPr>
              <a:t>17</a:t>
            </a:fld>
            <a:endParaRPr lang="en-GB">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604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34EB12A9-D2D9-4BA3-88A4-881000EF80A5}" type="slidenum">
              <a:rPr lang="en-GB">
                <a:latin typeface="Calibri" pitchFamily="34" charset="0"/>
              </a:rPr>
              <a:pPr fontAlgn="base">
                <a:spcBef>
                  <a:spcPct val="0"/>
                </a:spcBef>
                <a:spcAft>
                  <a:spcPct val="0"/>
                </a:spcAft>
              </a:pPr>
              <a:t>19</a:t>
            </a:fld>
            <a:endParaRPr lang="en-GB">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862068FD-FFA9-40B9-B3C3-201E9C8C1A42}" type="slidenum">
              <a:rPr lang="en-GB">
                <a:latin typeface="Calibri" pitchFamily="34" charset="0"/>
              </a:rPr>
              <a:pPr fontAlgn="base">
                <a:spcBef>
                  <a:spcPct val="0"/>
                </a:spcBef>
                <a:spcAft>
                  <a:spcPct val="0"/>
                </a:spcAft>
              </a:pPr>
              <a:t>5</a:t>
            </a:fld>
            <a:endParaRPr lang="en-GB">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These points are illustrated in the next few slides.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5A89284B-6703-4736-9038-3E0D1C129531}" type="slidenum">
              <a:rPr lang="en-GB">
                <a:latin typeface="Calibri" pitchFamily="34" charset="0"/>
              </a:rPr>
              <a:pPr fontAlgn="base">
                <a:spcBef>
                  <a:spcPct val="0"/>
                </a:spcBef>
                <a:spcAft>
                  <a:spcPct val="0"/>
                </a:spcAft>
              </a:pPr>
              <a:t>9</a:t>
            </a:fld>
            <a:endParaRPr lang="en-GB">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xfrm>
            <a:off x="679450" y="4691063"/>
            <a:ext cx="5475288"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smtClean="0"/>
              <a:t>Bedwetting is a global disease, with a similar prevalence in different countries. </a:t>
            </a:r>
          </a:p>
          <a:p>
            <a:pPr eaLnBrk="1" fontAlgn="t" hangingPunct="1"/>
            <a:r>
              <a:rPr lang="en-GB" sz="1100" b="1" dirty="0" smtClean="0"/>
              <a:t>Burkina Faso:</a:t>
            </a:r>
            <a:r>
              <a:rPr lang="en-GB" sz="1100" dirty="0" smtClean="0"/>
              <a:t> prevalence 13.0% (5–16 </a:t>
            </a:r>
            <a:r>
              <a:rPr lang="en-GB" sz="1100" dirty="0" err="1" smtClean="0"/>
              <a:t>yrs</a:t>
            </a:r>
            <a:r>
              <a:rPr lang="en-GB" sz="1100" dirty="0" smtClean="0"/>
              <a:t>) (</a:t>
            </a:r>
            <a:r>
              <a:rPr lang="en-GB" sz="1100" dirty="0" err="1" smtClean="0"/>
              <a:t>Ouedraogo</a:t>
            </a:r>
            <a:r>
              <a:rPr lang="en-GB" sz="1100" dirty="0" smtClean="0"/>
              <a:t> et al. </a:t>
            </a:r>
            <a:r>
              <a:rPr lang="en-GB" sz="1100" i="1" dirty="0" smtClean="0"/>
              <a:t>Arch </a:t>
            </a:r>
            <a:r>
              <a:rPr lang="en-GB" sz="1100" i="1" dirty="0" err="1" smtClean="0"/>
              <a:t>Pediatr</a:t>
            </a:r>
            <a:r>
              <a:rPr lang="en-GB" sz="1100" i="1" dirty="0" smtClean="0"/>
              <a:t> </a:t>
            </a:r>
            <a:r>
              <a:rPr lang="en-GB" sz="1100" dirty="0" smtClean="0"/>
              <a:t>1997;4:947–951)</a:t>
            </a:r>
          </a:p>
          <a:p>
            <a:pPr eaLnBrk="1" fontAlgn="t" hangingPunct="1"/>
            <a:r>
              <a:rPr lang="en-GB" sz="1100" b="1" dirty="0" smtClean="0"/>
              <a:t>Nigeria:</a:t>
            </a:r>
            <a:r>
              <a:rPr lang="en-GB" sz="1100" dirty="0" smtClean="0"/>
              <a:t> prevalence 21% (4–20 </a:t>
            </a:r>
            <a:r>
              <a:rPr lang="en-GB" sz="1100" dirty="0" err="1" smtClean="0"/>
              <a:t>yrs</a:t>
            </a:r>
            <a:r>
              <a:rPr lang="en-GB" sz="1100" dirty="0" smtClean="0"/>
              <a:t>); 40.8 (6–12 </a:t>
            </a:r>
            <a:r>
              <a:rPr lang="en-GB" sz="1100" dirty="0" err="1" smtClean="0"/>
              <a:t>yrs</a:t>
            </a:r>
            <a:r>
              <a:rPr lang="en-GB" sz="1100" dirty="0" smtClean="0"/>
              <a:t>) (</a:t>
            </a:r>
            <a:r>
              <a:rPr lang="en-GB" sz="1100" dirty="0" err="1" smtClean="0"/>
              <a:t>Akinyanju</a:t>
            </a:r>
            <a:r>
              <a:rPr lang="en-GB" sz="1100" dirty="0" smtClean="0"/>
              <a:t> et al. </a:t>
            </a:r>
            <a:r>
              <a:rPr lang="en-GB" sz="1100" i="1" dirty="0" smtClean="0"/>
              <a:t>J Trop </a:t>
            </a:r>
            <a:r>
              <a:rPr lang="en-GB" sz="1100" i="1" dirty="0" err="1" smtClean="0"/>
              <a:t>Pediatr</a:t>
            </a:r>
            <a:r>
              <a:rPr lang="en-GB" sz="1100" i="1" dirty="0" smtClean="0"/>
              <a:t> </a:t>
            </a:r>
            <a:r>
              <a:rPr lang="en-GB" sz="1100" dirty="0" smtClean="0"/>
              <a:t>1989;35:24–26; </a:t>
            </a:r>
            <a:r>
              <a:rPr lang="en-GB" sz="1100" dirty="0" err="1" smtClean="0"/>
              <a:t>Adekanmbi</a:t>
            </a:r>
            <a:r>
              <a:rPr lang="en-GB" sz="1100" dirty="0" smtClean="0"/>
              <a:t> et al. </a:t>
            </a:r>
            <a:r>
              <a:rPr lang="en-GB" sz="1100" i="1" dirty="0" smtClean="0"/>
              <a:t>Nigerian Hospital Practice </a:t>
            </a:r>
            <a:r>
              <a:rPr lang="en-GB" sz="1100" dirty="0" smtClean="0"/>
              <a:t>2011;7)</a:t>
            </a:r>
          </a:p>
          <a:p>
            <a:pPr eaLnBrk="1" fontAlgn="t" hangingPunct="1"/>
            <a:r>
              <a:rPr lang="en-GB" sz="1100" b="1" dirty="0" smtClean="0"/>
              <a:t>Saudi Arabia:</a:t>
            </a:r>
            <a:r>
              <a:rPr lang="en-GB" sz="1100" dirty="0" smtClean="0"/>
              <a:t> prevalence 15% (6–16 </a:t>
            </a:r>
            <a:r>
              <a:rPr lang="en-GB" sz="1100" dirty="0" err="1" smtClean="0"/>
              <a:t>yrs</a:t>
            </a:r>
            <a:r>
              <a:rPr lang="en-GB" sz="1100" dirty="0" smtClean="0"/>
              <a:t>) (</a:t>
            </a:r>
            <a:r>
              <a:rPr lang="en-GB" sz="1100" dirty="0" err="1" smtClean="0"/>
              <a:t>Kalo</a:t>
            </a:r>
            <a:r>
              <a:rPr lang="en-GB" sz="1100" dirty="0" smtClean="0"/>
              <a:t> &amp; Bella. </a:t>
            </a:r>
            <a:r>
              <a:rPr lang="en-GB" sz="1100" i="1" dirty="0" err="1" smtClean="0"/>
              <a:t>Acta</a:t>
            </a:r>
            <a:r>
              <a:rPr lang="en-GB" sz="1100" i="1" dirty="0" smtClean="0"/>
              <a:t> </a:t>
            </a:r>
            <a:r>
              <a:rPr lang="en-GB" sz="1100" i="1" dirty="0" err="1" smtClean="0"/>
              <a:t>Pediatrica</a:t>
            </a:r>
            <a:r>
              <a:rPr lang="en-GB" sz="1100" i="1" dirty="0" smtClean="0"/>
              <a:t> </a:t>
            </a:r>
            <a:r>
              <a:rPr lang="en-GB" sz="1100" dirty="0" smtClean="0"/>
              <a:t>1996;85: 1217–1222)</a:t>
            </a:r>
          </a:p>
          <a:p>
            <a:pPr eaLnBrk="1" fontAlgn="t" hangingPunct="1"/>
            <a:r>
              <a:rPr lang="en-GB" sz="1100" b="1" dirty="0" smtClean="0"/>
              <a:t>USA</a:t>
            </a:r>
            <a:r>
              <a:rPr lang="en-GB" sz="1100" dirty="0" smtClean="0"/>
              <a:t>: prevalence 14% (5–13 </a:t>
            </a:r>
            <a:r>
              <a:rPr lang="en-GB" sz="1100" dirty="0" err="1" smtClean="0"/>
              <a:t>yrs</a:t>
            </a:r>
            <a:r>
              <a:rPr lang="en-GB" sz="1100" dirty="0" smtClean="0"/>
              <a:t>) (</a:t>
            </a:r>
            <a:r>
              <a:rPr lang="en-GB" sz="1100" dirty="0" err="1" smtClean="0"/>
              <a:t>Foxman</a:t>
            </a:r>
            <a:r>
              <a:rPr lang="en-GB" sz="1100" dirty="0" smtClean="0"/>
              <a:t> et al. </a:t>
            </a:r>
            <a:r>
              <a:rPr lang="en-GB" sz="1100" i="1" dirty="0" err="1" smtClean="0"/>
              <a:t>Pediatrics</a:t>
            </a:r>
            <a:r>
              <a:rPr lang="en-GB" sz="1100" dirty="0" smtClean="0"/>
              <a:t> 1986;77:482–487) </a:t>
            </a:r>
          </a:p>
          <a:p>
            <a:pPr eaLnBrk="1" fontAlgn="t" hangingPunct="1"/>
            <a:r>
              <a:rPr lang="en-GB" sz="1100" b="1" dirty="0" smtClean="0"/>
              <a:t>Australia: </a:t>
            </a:r>
            <a:r>
              <a:rPr lang="en-GB" sz="1100" dirty="0" smtClean="0"/>
              <a:t>prevalence 18.9% (5–12 </a:t>
            </a:r>
            <a:r>
              <a:rPr lang="en-GB" sz="1100" dirty="0" err="1" smtClean="0"/>
              <a:t>yrs</a:t>
            </a:r>
            <a:r>
              <a:rPr lang="en-GB" sz="1100" dirty="0" smtClean="0"/>
              <a:t>) (Bower et al. </a:t>
            </a:r>
            <a:r>
              <a:rPr lang="en-GB" sz="1100" i="1" dirty="0" smtClean="0"/>
              <a:t>Br J </a:t>
            </a:r>
            <a:r>
              <a:rPr lang="en-GB" sz="1100" i="1" dirty="0" err="1" smtClean="0"/>
              <a:t>Urol</a:t>
            </a:r>
            <a:r>
              <a:rPr lang="en-GB" sz="1100" i="1" dirty="0" smtClean="0"/>
              <a:t> </a:t>
            </a:r>
            <a:r>
              <a:rPr lang="en-GB" sz="1100" dirty="0" smtClean="0"/>
              <a:t>1996;78:602–606)</a:t>
            </a:r>
          </a:p>
          <a:p>
            <a:pPr eaLnBrk="1" fontAlgn="t" hangingPunct="1"/>
            <a:r>
              <a:rPr lang="en-GB" sz="1100" b="1" dirty="0" smtClean="0"/>
              <a:t>China:</a:t>
            </a:r>
            <a:r>
              <a:rPr lang="en-GB" sz="1100" dirty="0" smtClean="0"/>
              <a:t> prevalence 4.3% (6–16 </a:t>
            </a:r>
            <a:r>
              <a:rPr lang="en-GB" sz="1100" dirty="0" err="1" smtClean="0"/>
              <a:t>yrs</a:t>
            </a:r>
            <a:r>
              <a:rPr lang="en-GB" sz="1100" dirty="0" smtClean="0"/>
              <a:t>) (Liu et al. </a:t>
            </a:r>
            <a:r>
              <a:rPr lang="en-GB" sz="1100" i="1" dirty="0" smtClean="0"/>
              <a:t>J Am </a:t>
            </a:r>
            <a:r>
              <a:rPr lang="en-GB" sz="1100" i="1" dirty="0" err="1" smtClean="0"/>
              <a:t>Acad</a:t>
            </a:r>
            <a:r>
              <a:rPr lang="en-GB" sz="1100" i="1" dirty="0" smtClean="0"/>
              <a:t> Child </a:t>
            </a:r>
            <a:r>
              <a:rPr lang="en-GB" sz="1100" i="1" dirty="0" err="1" smtClean="0"/>
              <a:t>Adolesc</a:t>
            </a:r>
            <a:r>
              <a:rPr lang="en-GB" sz="1100" i="1" dirty="0" smtClean="0"/>
              <a:t> Psychiatry </a:t>
            </a:r>
            <a:r>
              <a:rPr lang="en-GB" sz="1100" dirty="0" smtClean="0"/>
              <a:t>2000;39:1557–1564 ; </a:t>
            </a:r>
          </a:p>
          <a:p>
            <a:pPr eaLnBrk="1" fontAlgn="t" hangingPunct="1"/>
            <a:r>
              <a:rPr lang="en-GB" sz="1100" b="1" dirty="0" smtClean="0"/>
              <a:t>India: </a:t>
            </a:r>
            <a:r>
              <a:rPr lang="en-GB" sz="1100" dirty="0" smtClean="0"/>
              <a:t>prevalence 7.6% (6–10 </a:t>
            </a:r>
            <a:r>
              <a:rPr lang="en-GB" sz="1100" dirty="0" err="1" smtClean="0"/>
              <a:t>yrs</a:t>
            </a:r>
            <a:r>
              <a:rPr lang="en-GB" sz="1100" dirty="0" smtClean="0"/>
              <a:t>) (De Sousa et al. </a:t>
            </a:r>
            <a:r>
              <a:rPr lang="en-GB" sz="1100" i="1" dirty="0" smtClean="0"/>
              <a:t>Indian J </a:t>
            </a:r>
            <a:r>
              <a:rPr lang="en-GB" sz="1100" i="1" dirty="0" err="1" smtClean="0"/>
              <a:t>Urol</a:t>
            </a:r>
            <a:r>
              <a:rPr lang="en-GB" sz="1100" i="1" dirty="0" smtClean="0"/>
              <a:t> </a:t>
            </a:r>
            <a:r>
              <a:rPr lang="en-GB" sz="1100" dirty="0" smtClean="0"/>
              <a:t>2007;27:354–357)</a:t>
            </a:r>
          </a:p>
          <a:p>
            <a:pPr eaLnBrk="1" fontAlgn="t" hangingPunct="1"/>
            <a:r>
              <a:rPr lang="en-GB" sz="1100" b="1" dirty="0" smtClean="0"/>
              <a:t>Korea:</a:t>
            </a:r>
            <a:r>
              <a:rPr lang="en-GB" sz="1100" dirty="0" smtClean="0"/>
              <a:t> prevalence 5.6% (5–13 </a:t>
            </a:r>
            <a:r>
              <a:rPr lang="en-GB" sz="1100" dirty="0" err="1" smtClean="0"/>
              <a:t>yrs</a:t>
            </a:r>
            <a:r>
              <a:rPr lang="en-GB" sz="1100" dirty="0" smtClean="0"/>
              <a:t>) (Chung et al. </a:t>
            </a:r>
            <a:r>
              <a:rPr lang="en-GB" sz="1100" i="1" dirty="0" smtClean="0"/>
              <a:t>Urology</a:t>
            </a:r>
            <a:r>
              <a:rPr lang="en-GB" sz="1100" dirty="0" smtClean="0"/>
              <a:t> 2010;76:215–219)</a:t>
            </a:r>
          </a:p>
          <a:p>
            <a:pPr eaLnBrk="1" fontAlgn="t" hangingPunct="1"/>
            <a:r>
              <a:rPr lang="en-GB" sz="1100" b="1" dirty="0" smtClean="0"/>
              <a:t>Thailand:</a:t>
            </a:r>
            <a:r>
              <a:rPr lang="en-GB" sz="1100" dirty="0" smtClean="0"/>
              <a:t> prevalence 3.9% (5–15 </a:t>
            </a:r>
            <a:r>
              <a:rPr lang="en-GB" sz="1100" dirty="0" err="1" smtClean="0"/>
              <a:t>yrs</a:t>
            </a:r>
            <a:r>
              <a:rPr lang="en-GB" sz="1100" dirty="0" smtClean="0"/>
              <a:t>) (</a:t>
            </a:r>
            <a:r>
              <a:rPr lang="en-GB" sz="1100" i="1" dirty="0" smtClean="0"/>
              <a:t>J </a:t>
            </a:r>
            <a:r>
              <a:rPr lang="en-GB" sz="1100" i="1" dirty="0" err="1" smtClean="0"/>
              <a:t>Dev</a:t>
            </a:r>
            <a:r>
              <a:rPr lang="en-GB" sz="1100" i="1" dirty="0" smtClean="0"/>
              <a:t> </a:t>
            </a:r>
            <a:r>
              <a:rPr lang="en-GB" sz="1100" i="1" dirty="0" err="1" smtClean="0"/>
              <a:t>Behav</a:t>
            </a:r>
            <a:r>
              <a:rPr lang="en-GB" sz="1100" i="1" dirty="0" smtClean="0"/>
              <a:t> </a:t>
            </a:r>
            <a:r>
              <a:rPr lang="en-GB" sz="1100" i="1" dirty="0" err="1" smtClean="0"/>
              <a:t>Pediatr</a:t>
            </a:r>
            <a:r>
              <a:rPr lang="en-GB" sz="1100" i="1" dirty="0" smtClean="0"/>
              <a:t> </a:t>
            </a:r>
            <a:r>
              <a:rPr lang="en-GB" sz="1100" dirty="0" smtClean="0"/>
              <a:t>2005;26:356–360)</a:t>
            </a:r>
          </a:p>
          <a:p>
            <a:pPr eaLnBrk="1" fontAlgn="t" hangingPunct="1"/>
            <a:r>
              <a:rPr lang="en-GB" sz="1100" b="1" dirty="0" smtClean="0"/>
              <a:t>Taiwan:</a:t>
            </a:r>
            <a:r>
              <a:rPr lang="en-GB" sz="1100" dirty="0" smtClean="0"/>
              <a:t> prevalence 6.8% (6–12 </a:t>
            </a:r>
            <a:r>
              <a:rPr lang="en-GB" sz="1100" dirty="0" err="1" smtClean="0"/>
              <a:t>yrs</a:t>
            </a:r>
            <a:r>
              <a:rPr lang="en-GB" sz="1100" dirty="0" smtClean="0"/>
              <a:t>); 8 (6–11 </a:t>
            </a:r>
            <a:r>
              <a:rPr lang="en-GB" sz="1100" dirty="0" err="1" smtClean="0"/>
              <a:t>yrs</a:t>
            </a:r>
            <a:r>
              <a:rPr lang="en-GB" sz="1100" dirty="0" smtClean="0"/>
              <a:t>) (Tai et al. </a:t>
            </a:r>
            <a:r>
              <a:rPr lang="en-GB" sz="1100" i="1" dirty="0" err="1" smtClean="0"/>
              <a:t>Acta</a:t>
            </a:r>
            <a:r>
              <a:rPr lang="en-GB" sz="1100" i="1" dirty="0" smtClean="0"/>
              <a:t> </a:t>
            </a:r>
            <a:r>
              <a:rPr lang="en-GB" sz="1100" i="1" dirty="0" err="1" smtClean="0"/>
              <a:t>Pediatrica</a:t>
            </a:r>
            <a:r>
              <a:rPr lang="en-GB" sz="1100" i="1" dirty="0" smtClean="0"/>
              <a:t> </a:t>
            </a:r>
            <a:r>
              <a:rPr lang="en-GB" sz="1100" dirty="0" smtClean="0"/>
              <a:t>2007;96:242–245; Chang et al. </a:t>
            </a:r>
            <a:r>
              <a:rPr lang="en-GB" sz="1100" i="1" dirty="0" smtClean="0"/>
              <a:t>BJU </a:t>
            </a:r>
            <a:r>
              <a:rPr lang="en-GB" sz="1100" i="1" dirty="0" err="1" smtClean="0"/>
              <a:t>Int</a:t>
            </a:r>
            <a:r>
              <a:rPr lang="en-GB" sz="1100" i="1" dirty="0" smtClean="0"/>
              <a:t> </a:t>
            </a:r>
            <a:r>
              <a:rPr lang="en-GB" sz="1100" dirty="0" smtClean="0"/>
              <a:t>2001;87:678–681)  </a:t>
            </a:r>
          </a:p>
          <a:p>
            <a:pPr eaLnBrk="1" fontAlgn="t" hangingPunct="1"/>
            <a:r>
              <a:rPr lang="en-GB" sz="1100" b="1" dirty="0" smtClean="0"/>
              <a:t>Pakistan:</a:t>
            </a:r>
            <a:r>
              <a:rPr lang="en-GB" sz="1100" dirty="0" smtClean="0"/>
              <a:t> prevalence 9.1% (3–13 </a:t>
            </a:r>
            <a:r>
              <a:rPr lang="en-GB" sz="1100" dirty="0" err="1" smtClean="0"/>
              <a:t>yrs</a:t>
            </a:r>
            <a:r>
              <a:rPr lang="en-GB" sz="1100" dirty="0" smtClean="0"/>
              <a:t>) (</a:t>
            </a:r>
            <a:r>
              <a:rPr lang="en-GB" sz="1100" dirty="0" err="1" smtClean="0"/>
              <a:t>Mithani</a:t>
            </a:r>
            <a:r>
              <a:rPr lang="en-GB" sz="1100" dirty="0" smtClean="0"/>
              <a:t> &amp; </a:t>
            </a:r>
            <a:r>
              <a:rPr lang="en-GB" sz="1100" dirty="0" err="1" smtClean="0"/>
              <a:t>Zaidi</a:t>
            </a:r>
            <a:r>
              <a:rPr lang="en-GB" sz="1100" dirty="0" smtClean="0"/>
              <a:t> JPMA 2005;55:2)</a:t>
            </a:r>
          </a:p>
          <a:p>
            <a:pPr eaLnBrk="1" fontAlgn="t" hangingPunct="1"/>
            <a:r>
              <a:rPr lang="en-GB" sz="1100" b="1" dirty="0" smtClean="0"/>
              <a:t>France:</a:t>
            </a:r>
            <a:r>
              <a:rPr lang="en-GB" sz="1100" dirty="0" smtClean="0"/>
              <a:t> prevalence 9.2% (5–10 </a:t>
            </a:r>
            <a:r>
              <a:rPr lang="en-GB" sz="1100" dirty="0" err="1" smtClean="0"/>
              <a:t>yrs</a:t>
            </a:r>
            <a:r>
              <a:rPr lang="en-GB" sz="1100" dirty="0" smtClean="0"/>
              <a:t>) (</a:t>
            </a:r>
            <a:r>
              <a:rPr lang="en-GB" sz="1100" dirty="0" err="1" smtClean="0"/>
              <a:t>Lottmann</a:t>
            </a:r>
            <a:r>
              <a:rPr lang="en-GB" sz="1100" dirty="0" smtClean="0"/>
              <a:t> H. </a:t>
            </a:r>
            <a:r>
              <a:rPr lang="en-GB" sz="1100" i="1" dirty="0" err="1" smtClean="0"/>
              <a:t>Scand</a:t>
            </a:r>
            <a:r>
              <a:rPr lang="en-GB" sz="1100" i="1" dirty="0" smtClean="0"/>
              <a:t> J </a:t>
            </a:r>
            <a:r>
              <a:rPr lang="en-GB" sz="1100" i="1" dirty="0" err="1" smtClean="0"/>
              <a:t>Urol</a:t>
            </a:r>
            <a:r>
              <a:rPr lang="en-GB" sz="1100" i="1" dirty="0" smtClean="0"/>
              <a:t> </a:t>
            </a:r>
            <a:r>
              <a:rPr lang="en-GB" sz="1100" i="1" dirty="0" err="1" smtClean="0"/>
              <a:t>Nephrol</a:t>
            </a:r>
            <a:r>
              <a:rPr lang="en-GB" sz="1100" i="1" dirty="0" smtClean="0"/>
              <a:t> </a:t>
            </a:r>
            <a:r>
              <a:rPr lang="en-GB" sz="1100" dirty="0" smtClean="0"/>
              <a:t>1999;33(</a:t>
            </a:r>
            <a:r>
              <a:rPr lang="en-GB" sz="1100" dirty="0" err="1" smtClean="0"/>
              <a:t>Suppl</a:t>
            </a:r>
            <a:r>
              <a:rPr lang="en-GB" sz="1100" dirty="0" smtClean="0"/>
              <a:t> 202):66–69)</a:t>
            </a:r>
          </a:p>
          <a:p>
            <a:pPr eaLnBrk="1" fontAlgn="t" hangingPunct="1"/>
            <a:r>
              <a:rPr lang="en-GB" sz="1100" b="1" dirty="0" smtClean="0"/>
              <a:t>Netherlands</a:t>
            </a:r>
            <a:r>
              <a:rPr lang="en-GB" sz="1100" dirty="0" smtClean="0"/>
              <a:t>: prevalence 6% (5–15 </a:t>
            </a:r>
            <a:r>
              <a:rPr lang="en-GB" sz="1100" dirty="0" err="1" smtClean="0"/>
              <a:t>yrs</a:t>
            </a:r>
            <a:r>
              <a:rPr lang="en-GB" sz="1100" dirty="0" smtClean="0"/>
              <a:t>) (</a:t>
            </a:r>
            <a:r>
              <a:rPr lang="en-GB" sz="1100" dirty="0" err="1" smtClean="0"/>
              <a:t>Spee</a:t>
            </a:r>
            <a:r>
              <a:rPr lang="en-GB" sz="1100" dirty="0" smtClean="0"/>
              <a:t>-van der </a:t>
            </a:r>
            <a:r>
              <a:rPr lang="en-GB" sz="1100" dirty="0" err="1" smtClean="0"/>
              <a:t>Vekke</a:t>
            </a:r>
            <a:r>
              <a:rPr lang="en-GB" sz="1100" dirty="0" smtClean="0"/>
              <a:t> et al. </a:t>
            </a:r>
            <a:r>
              <a:rPr lang="en-GB" sz="1100" i="1" dirty="0" smtClean="0"/>
              <a:t>Urology</a:t>
            </a:r>
            <a:r>
              <a:rPr lang="en-GB" sz="1100" dirty="0" smtClean="0"/>
              <a:t> 1998;51:1022–1026)</a:t>
            </a:r>
          </a:p>
          <a:p>
            <a:pPr eaLnBrk="1" fontAlgn="t" hangingPunct="1"/>
            <a:r>
              <a:rPr lang="en-GB" sz="1100" b="1" dirty="0" smtClean="0"/>
              <a:t>Turkey:</a:t>
            </a:r>
            <a:r>
              <a:rPr lang="en-GB" sz="1100" dirty="0" smtClean="0"/>
              <a:t> prevalence 14.9% (6–16 </a:t>
            </a:r>
            <a:r>
              <a:rPr lang="en-GB" sz="1100" dirty="0" err="1" smtClean="0"/>
              <a:t>yrs</a:t>
            </a:r>
            <a:r>
              <a:rPr lang="en-GB" sz="1100" dirty="0" smtClean="0"/>
              <a:t>);12.4% (6–16 </a:t>
            </a:r>
            <a:r>
              <a:rPr lang="en-GB" sz="1100" dirty="0" err="1" smtClean="0"/>
              <a:t>yrs</a:t>
            </a:r>
            <a:r>
              <a:rPr lang="en-GB" sz="1100" dirty="0" smtClean="0"/>
              <a:t>) (</a:t>
            </a:r>
            <a:r>
              <a:rPr lang="en-GB" sz="1100" dirty="0" err="1" smtClean="0"/>
              <a:t>Gunes</a:t>
            </a:r>
            <a:r>
              <a:rPr lang="en-GB" sz="1100" dirty="0" smtClean="0"/>
              <a:t> et al. </a:t>
            </a:r>
            <a:r>
              <a:rPr lang="en-GB" sz="1100" i="1" dirty="0" smtClean="0"/>
              <a:t>BMC Public Health </a:t>
            </a:r>
            <a:r>
              <a:rPr lang="en-GB" sz="1100" dirty="0" smtClean="0"/>
              <a:t>2009;9:357; </a:t>
            </a:r>
            <a:r>
              <a:rPr lang="en-GB" sz="1100" dirty="0" err="1" smtClean="0"/>
              <a:t>Gur</a:t>
            </a:r>
            <a:r>
              <a:rPr lang="en-GB" sz="1100" dirty="0" smtClean="0"/>
              <a:t> et al. </a:t>
            </a:r>
            <a:r>
              <a:rPr lang="en-GB" sz="1100" i="1" dirty="0" err="1" smtClean="0"/>
              <a:t>Pediatrics</a:t>
            </a:r>
            <a:r>
              <a:rPr lang="en-GB" sz="1100" i="1" dirty="0" smtClean="0"/>
              <a:t> </a:t>
            </a:r>
            <a:r>
              <a:rPr lang="en-GB" sz="1100" i="1" dirty="0" err="1" smtClean="0"/>
              <a:t>Int</a:t>
            </a:r>
            <a:r>
              <a:rPr lang="en-GB" sz="1100" i="1" dirty="0" smtClean="0"/>
              <a:t> </a:t>
            </a:r>
            <a:r>
              <a:rPr lang="en-GB" sz="1100" dirty="0" smtClean="0"/>
              <a:t>2004;46:58–63) </a:t>
            </a:r>
          </a:p>
          <a:p>
            <a:pPr eaLnBrk="1" fontAlgn="t" hangingPunct="1"/>
            <a:r>
              <a:rPr lang="en-GB" sz="1100" b="1" dirty="0" smtClean="0"/>
              <a:t>UK</a:t>
            </a:r>
            <a:r>
              <a:rPr lang="en-GB" sz="1100" dirty="0" smtClean="0"/>
              <a:t>: prevalence 15.7% (7–9 </a:t>
            </a:r>
            <a:r>
              <a:rPr lang="en-GB" sz="1100" dirty="0" err="1" smtClean="0"/>
              <a:t>yrs</a:t>
            </a:r>
            <a:r>
              <a:rPr lang="en-GB" sz="1100" dirty="0" smtClean="0"/>
              <a:t>) (</a:t>
            </a:r>
            <a:r>
              <a:rPr lang="en-GB" sz="1100" dirty="0" err="1" smtClean="0"/>
              <a:t>Joinson</a:t>
            </a:r>
            <a:r>
              <a:rPr lang="en-GB" sz="1100" dirty="0" smtClean="0"/>
              <a:t> et al, </a:t>
            </a:r>
            <a:r>
              <a:rPr lang="en-GB" sz="1100" i="1" dirty="0" err="1" smtClean="0"/>
              <a:t>Pediatrics</a:t>
            </a:r>
            <a:r>
              <a:rPr lang="en-GB" sz="1100" dirty="0" smtClean="0"/>
              <a:t> 2007;120:e308–e316) </a:t>
            </a:r>
          </a:p>
          <a:p>
            <a:endParaRPr lang="en-US" sz="1100" dirty="0" smtClean="0"/>
          </a:p>
        </p:txBody>
      </p:sp>
      <p:sp>
        <p:nvSpPr>
          <p:cNvPr id="156676" name="Slide Number Placeholder 3"/>
          <p:cNvSpPr>
            <a:spLocks noGrp="1"/>
          </p:cNvSpPr>
          <p:nvPr>
            <p:ph type="sldNum" sz="quarter" idx="5"/>
          </p:nvPr>
        </p:nvSpPr>
        <p:spPr/>
        <p:txBody>
          <a:bodyPr/>
          <a:lstStyle/>
          <a:p>
            <a:pPr>
              <a:defRPr/>
            </a:pPr>
            <a:fld id="{73412893-F1B6-4452-A9D6-78BDCB677023}" type="slidenum">
              <a:rPr lang="en-GB" smtClean="0"/>
              <a:pPr>
                <a:defRPr/>
              </a:pPr>
              <a:t>10</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Yeung and colleagues evaluated differences between the characteristics of bedwetting in children of different ages using </a:t>
            </a:r>
            <a:r>
              <a:rPr lang="en-GB" smtClean="0"/>
              <a:t>questionnaires designed to determine the presence or absence of bed-wetting, diurnal incontinence, frequency of wetting, systemic illness, and family history. 21,000 questionnaires were sent to children aged 5–19 years from 67 randomly selected schools in Hong Kong.</a:t>
            </a:r>
            <a:endParaRPr lang="en-US" smtClean="0"/>
          </a:p>
          <a:p>
            <a:pPr>
              <a:spcBef>
                <a:spcPct val="0"/>
              </a:spcBef>
            </a:pPr>
            <a:r>
              <a:rPr lang="en-GB" smtClean="0"/>
              <a:t>16,512 (78.6%) questionnaires were completed. Among the respondents, 512 children (302 boys, 210 girls) were affected by bedwetting; of these, 106 (20.7%) also had daytime incontinence. </a:t>
            </a:r>
          </a:p>
          <a:p>
            <a:pPr>
              <a:spcBef>
                <a:spcPct val="0"/>
              </a:spcBef>
            </a:pPr>
            <a:r>
              <a:rPr lang="en-GB" smtClean="0"/>
              <a:t>The prevalence of bedwetting reduced from 16.1% of all children (20.7% boys, 10.8% girls) at age 5 years to 3.13% at age 9 and  and 2.2% at age 19 years.</a:t>
            </a:r>
          </a:p>
          <a:p>
            <a:pPr>
              <a:spcBef>
                <a:spcPct val="0"/>
              </a:spcBef>
            </a:pPr>
            <a:endParaRPr lang="en-GB" smtClean="0"/>
          </a:p>
          <a:p>
            <a:pPr algn="r">
              <a:spcBef>
                <a:spcPct val="0"/>
              </a:spcBef>
            </a:pPr>
            <a:r>
              <a:rPr lang="da-DK" sz="1000" smtClean="0"/>
              <a:t>Yeung et al. </a:t>
            </a:r>
            <a:r>
              <a:rPr lang="da-DK" sz="1000" i="1" smtClean="0"/>
              <a:t>BJU Int</a:t>
            </a:r>
            <a:r>
              <a:rPr lang="da-DK" sz="1000" smtClean="0"/>
              <a:t>  2006;97:1069–1073</a:t>
            </a:r>
          </a:p>
          <a:p>
            <a:pPr>
              <a:spcBef>
                <a:spcPct val="0"/>
              </a:spcBef>
            </a:pPr>
            <a:r>
              <a:rPr lang="en-GB" smtClean="0"/>
              <a:t> </a:t>
            </a: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B9F04573-4978-4B85-A2C1-8ABB65207A84}" type="slidenum">
              <a:rPr lang="en-GB">
                <a:latin typeface="Calibri" pitchFamily="34" charset="0"/>
              </a:rPr>
              <a:pPr fontAlgn="base">
                <a:spcBef>
                  <a:spcPct val="0"/>
                </a:spcBef>
                <a:spcAft>
                  <a:spcPct val="0"/>
                </a:spcAft>
              </a:pPr>
              <a:t>11</a:t>
            </a:fld>
            <a:endParaRPr lang="en-GB">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The reduction in bedwetting episodes with increasing age was significantly more apparent among those with mild symptoms (wet &lt;3 nights/week) than in those with more frequent bedwetting.  This suggests that bedwetting spontaneously resolves with increasing age, particularly in children with mild symptoms. </a:t>
            </a:r>
          </a:p>
          <a:p>
            <a:endParaRPr lang="en-GB" dirty="0" smtClean="0"/>
          </a:p>
          <a:p>
            <a:pPr algn="r"/>
            <a:r>
              <a:rPr lang="da-DK" sz="1000" dirty="0" smtClean="0"/>
              <a:t>Yeung et al. </a:t>
            </a:r>
            <a:r>
              <a:rPr lang="da-DK" sz="1000" i="1" dirty="0" smtClean="0"/>
              <a:t>BJU Int</a:t>
            </a:r>
            <a:r>
              <a:rPr lang="da-DK" sz="1000" dirty="0" smtClean="0"/>
              <a:t>  2006;97:1069–1073</a:t>
            </a:r>
          </a:p>
          <a:p>
            <a:endParaRPr lang="en-US" dirty="0" smtClean="0"/>
          </a:p>
        </p:txBody>
      </p:sp>
      <p:sp>
        <p:nvSpPr>
          <p:cNvPr id="155652" name="Slide Number Placeholder 3"/>
          <p:cNvSpPr>
            <a:spLocks noGrp="1"/>
          </p:cNvSpPr>
          <p:nvPr>
            <p:ph type="sldNum" sz="quarter" idx="5"/>
          </p:nvPr>
        </p:nvSpPr>
        <p:spPr/>
        <p:txBody>
          <a:bodyPr/>
          <a:lstStyle/>
          <a:p>
            <a:pPr>
              <a:defRPr/>
            </a:pPr>
            <a:fld id="{CBFBB10B-8A30-49D1-A69D-703D1DF0AAE8}" type="slidenum">
              <a:rPr lang="en-GB" smtClean="0"/>
              <a:pPr>
                <a:defRPr/>
              </a:pPr>
              <a:t>12</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In Yeung’s 2006 study, as age increased there was a significant tendency towards more severe bedwetting symptoms. At age 5 years, 14.3% of children affected by bedwetting wet the bed 7 nights/week, compared with 48.3% at age 19 years (P &lt; 0.001). In addition, significantly more adolescent boys aged &gt;10 years than children affected by bedwetting aged ≤10 years had daytime urinary incontinence (32% vs 14.6%, respectively, P &lt; 0.001). </a:t>
            </a:r>
          </a:p>
          <a:p>
            <a:pPr>
              <a:spcBef>
                <a:spcPct val="0"/>
              </a:spcBef>
            </a:pPr>
            <a:endParaRPr lang="en-GB" smtClean="0"/>
          </a:p>
          <a:p>
            <a:pPr algn="r">
              <a:spcBef>
                <a:spcPct val="0"/>
              </a:spcBef>
            </a:pPr>
            <a:r>
              <a:rPr lang="da-DK" sz="1000" smtClean="0"/>
              <a:t>Yeung et al. </a:t>
            </a:r>
            <a:r>
              <a:rPr lang="da-DK" sz="1000" i="1" smtClean="0"/>
              <a:t>BJU Int</a:t>
            </a:r>
            <a:r>
              <a:rPr lang="da-DK" sz="1000" smtClean="0"/>
              <a:t>  2006;97:1069–1073</a:t>
            </a:r>
          </a:p>
          <a:p>
            <a:pPr>
              <a:spcBef>
                <a:spcPct val="0"/>
              </a:spcBef>
            </a:pPr>
            <a:endParaRPr lang="en-GB" smtClean="0"/>
          </a:p>
          <a:p>
            <a:pPr>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5273C613-0312-4DBB-A98D-2465EB8AE132}" type="slidenum">
              <a:rPr lang="en-GB">
                <a:latin typeface="Calibri" pitchFamily="34" charset="0"/>
              </a:rPr>
              <a:pPr fontAlgn="base">
                <a:spcBef>
                  <a:spcPct val="0"/>
                </a:spcBef>
                <a:spcAft>
                  <a:spcPct val="0"/>
                </a:spcAft>
              </a:pPr>
              <a:t>13</a:t>
            </a:fld>
            <a:endParaRPr lang="en-GB">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0E24F088-CF1F-499C-8470-B5EF0A86A51C}" type="slidenum">
              <a:rPr lang="es-ES" smtClean="0"/>
              <a:pPr>
                <a:defRPr/>
              </a:pPr>
              <a:t>14</a:t>
            </a:fld>
            <a:endParaRPr lang="es-ES"/>
          </a:p>
        </p:txBody>
      </p:sp>
    </p:spTree>
    <p:extLst>
      <p:ext uri="{BB962C8B-B14F-4D97-AF65-F5344CB8AC3E}">
        <p14:creationId xmlns:p14="http://schemas.microsoft.com/office/powerpoint/2010/main" val="229062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1" indent="1588" fontAlgn="auto">
              <a:spcBef>
                <a:spcPct val="0"/>
              </a:spcBef>
              <a:spcAft>
                <a:spcPts val="1200"/>
              </a:spcAft>
              <a:defRPr/>
            </a:pPr>
            <a:r>
              <a:rPr lang="en-GB" kern="0" dirty="0" smtClean="0">
                <a:cs typeface="Times New Roman" pitchFamily="18" charset="0"/>
              </a:rPr>
              <a:t>There is a strong genetic disposition to bedwetting, although somatic and psychosocial environmental factors can have a significant </a:t>
            </a:r>
            <a:r>
              <a:rPr lang="en-GB" kern="0" dirty="0" err="1" smtClean="0">
                <a:cs typeface="Times New Roman" pitchFamily="18" charset="0"/>
              </a:rPr>
              <a:t>modulatory</a:t>
            </a:r>
            <a:r>
              <a:rPr lang="en-GB" kern="0" dirty="0" smtClean="0">
                <a:cs typeface="Times New Roman" pitchFamily="18" charset="0"/>
              </a:rPr>
              <a:t> effect.</a:t>
            </a:r>
          </a:p>
          <a:p>
            <a:pPr marL="0" lvl="1" indent="1588" fontAlgn="auto">
              <a:spcBef>
                <a:spcPct val="0"/>
              </a:spcBef>
              <a:spcAft>
                <a:spcPts val="1200"/>
              </a:spcAft>
              <a:defRPr/>
            </a:pPr>
            <a:r>
              <a:rPr lang="en-GB" kern="0" dirty="0" smtClean="0">
                <a:cs typeface="Times New Roman" pitchFamily="18" charset="0"/>
              </a:rPr>
              <a:t>In this internet-based epidemiological survey completed by &gt;8,000 children aged 7.5 years affected by bedwetting, 11,650 mothers and 7,897 fathers, the odds ratios (ORs) for severe bedwetting were 3.63x and 1.85x higher for children with an affected mother and affected father, respectively</a:t>
            </a:r>
          </a:p>
          <a:p>
            <a:pPr marL="0" lvl="1" indent="1588" fontAlgn="auto">
              <a:spcBef>
                <a:spcPct val="0"/>
              </a:spcBef>
              <a:spcAft>
                <a:spcPts val="1800"/>
              </a:spcAft>
              <a:defRPr/>
            </a:pPr>
            <a:r>
              <a:rPr lang="en-GB" kern="0" dirty="0" smtClean="0">
                <a:cs typeface="Times New Roman" pitchFamily="18" charset="0"/>
              </a:rPr>
              <a:t>ORs for severe incontinence were 3.28x and 10.1x higher for children with an affected mother and father, respectively</a:t>
            </a:r>
          </a:p>
          <a:p>
            <a:pPr marL="0" lvl="1" indent="1588" fontAlgn="auto">
              <a:spcBef>
                <a:spcPct val="0"/>
              </a:spcBef>
              <a:spcAft>
                <a:spcPts val="1800"/>
              </a:spcAft>
              <a:defRPr/>
            </a:pPr>
            <a:endParaRPr lang="en-GB" kern="0" dirty="0" smtClean="0">
              <a:cs typeface="Times New Roman" pitchFamily="18" charset="0"/>
            </a:endParaRPr>
          </a:p>
          <a:p>
            <a:pPr marL="0" lvl="1" indent="1588" algn="r" fontAlgn="auto">
              <a:spcBef>
                <a:spcPct val="0"/>
              </a:spcBef>
              <a:spcAft>
                <a:spcPts val="1800"/>
              </a:spcAft>
              <a:defRPr/>
            </a:pPr>
            <a:r>
              <a:rPr lang="nl-NL" sz="1000" dirty="0" smtClean="0">
                <a:cs typeface="Arial" charset="0"/>
              </a:rPr>
              <a:t>Von Gontard et al. </a:t>
            </a:r>
            <a:r>
              <a:rPr lang="nl-NL" sz="1000" i="1" dirty="0" smtClean="0">
                <a:cs typeface="Arial" charset="0"/>
              </a:rPr>
              <a:t>J Urol</a:t>
            </a:r>
            <a:r>
              <a:rPr lang="nl-NL" sz="1000" dirty="0" smtClean="0">
                <a:cs typeface="Arial" charset="0"/>
              </a:rPr>
              <a:t> 2011;185:2303–2306</a:t>
            </a:r>
          </a:p>
          <a:p>
            <a:pPr marL="0" lvl="1" indent="1588" fontAlgn="auto">
              <a:spcBef>
                <a:spcPct val="0"/>
              </a:spcBef>
              <a:spcAft>
                <a:spcPts val="1800"/>
              </a:spcAft>
              <a:defRPr/>
            </a:pPr>
            <a:endParaRPr lang="en-GB" sz="1400" kern="0" dirty="0" smtClean="0">
              <a:cs typeface="Times New Roman" pitchFamily="18" charset="0"/>
            </a:endParaRPr>
          </a:p>
          <a:p>
            <a:pPr fontAlgn="auto">
              <a:spcBef>
                <a:spcPts val="0"/>
              </a:spcBef>
              <a:spcAft>
                <a:spcPts val="0"/>
              </a:spcAft>
              <a:defRPr/>
            </a:pPr>
            <a:endParaRPr lang="en-GB"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22668F91-8ECE-4AC8-9F3F-04939230C0BF}" type="slidenum">
              <a:rPr lang="en-GB">
                <a:latin typeface="Calibri" pitchFamily="34" charset="0"/>
              </a:rPr>
              <a:pPr fontAlgn="base">
                <a:spcBef>
                  <a:spcPct val="0"/>
                </a:spcBef>
                <a:spcAft>
                  <a:spcPct val="0"/>
                </a:spcAft>
              </a:pPr>
              <a:t>15</a:t>
            </a:fld>
            <a:endParaRPr lang="en-GB">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in-título-1.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0070C0"/>
                </a:solidFill>
              </a:defRPr>
            </a:lvl1pPr>
          </a:lstStyle>
          <a:p>
            <a:fld id="{C450E84F-5A8D-0A49-BE9A-2533E06A7903}" type="datetimeFigureOut">
              <a:rPr lang="en-US" smtClean="0"/>
              <a:pPr/>
              <a:t>7/21/2014</a:t>
            </a:fld>
            <a:endParaRPr lang="en-US"/>
          </a:p>
        </p:txBody>
      </p:sp>
      <p:sp>
        <p:nvSpPr>
          <p:cNvPr id="5" name="Footer Placeholder 4"/>
          <p:cNvSpPr>
            <a:spLocks noGrp="1"/>
          </p:cNvSpPr>
          <p:nvPr>
            <p:ph type="ftr" sz="quarter" idx="11"/>
          </p:nvPr>
        </p:nvSpPr>
        <p:spPr/>
        <p:txBody>
          <a:bodyPr/>
          <a:lstStyle>
            <a:lvl1pPr>
              <a:defRPr>
                <a:solidFill>
                  <a:srgbClr val="0070C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70C0"/>
                </a:solidFill>
              </a:defRPr>
            </a:lvl1pPr>
          </a:lstStyle>
          <a:p>
            <a:fld id="{A4AFE95C-06BF-4C49-93F7-DF9A1BE3B2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E84F-5A8D-0A49-BE9A-2533E06A7903}"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F403FAD-EC64-4896-8BD4-156CC9351EA6}" type="slidenum">
              <a:rPr lang="de-DE" smtClean="0"/>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E84F-5A8D-0A49-BE9A-2533E06A7903}"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5846631-D672-4540-B7E8-30431F9BDD06}" type="slidenum">
              <a:rPr lang="de-DE" smtClean="0"/>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E84F-5A8D-0A49-BE9A-2533E06A7903}"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C83A886-83A3-4D8B-A76D-5937D944F832}" type="slidenum">
              <a:rPr lang="de-DE" smtClean="0"/>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102" y="307235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2102" y="155679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0E84F-5A8D-0A49-BE9A-2533E06A7903}"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E7989CA-5228-4161-9263-3806FBDEC04F}" type="slidenum">
              <a:rPr lang="de-DE" smtClean="0"/>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0E84F-5A8D-0A49-BE9A-2533E06A7903}"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226BC77-4EC1-477B-B405-653069597C77}" type="slidenum">
              <a:rPr lang="de-DE" smtClean="0"/>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0E84F-5A8D-0A49-BE9A-2533E06A7903}" type="datetimeFigureOut">
              <a:rPr lang="en-US" smtClean="0"/>
              <a:pPr/>
              <a:t>7/21/2014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5EE6A82C-87E8-4A12-8724-226B8C04D34D}" type="slidenum">
              <a:rPr lang="de-DE" smtClean="0"/>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0E84F-5A8D-0A49-BE9A-2533E06A7903}" type="datetimeFigureOut">
              <a:rPr lang="en-US" smtClean="0"/>
              <a:pPr/>
              <a:t>7/21/2014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2DE04BC4-9693-4B36-AC82-5354EDF3EB56}" type="slidenum">
              <a:rPr lang="de-DE" smtClean="0"/>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E84F-5A8D-0A49-BE9A-2533E06A7903}" type="datetimeFigureOut">
              <a:rPr lang="en-US" smtClean="0"/>
              <a:pPr/>
              <a:t>7/21/2014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40A4A3-9A71-42A6-8A43-5F3A0EDA9CF0}" type="slidenum">
              <a:rPr lang="de-DE" smtClean="0"/>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0E84F-5A8D-0A49-BE9A-2533E06A7903}"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1DB3207-084D-41FA-961E-BCC42D74C3F1}" type="slidenum">
              <a:rPr lang="de-DE" smtClean="0"/>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0E84F-5A8D-0A49-BE9A-2533E06A7903}"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363C66E-B0FA-423A-A308-E86DC997F1F1}" type="slidenum">
              <a:rPr lang="de-DE" smtClean="0"/>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in-título-2.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0" y="-208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74848" y="126876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E84F-5A8D-0A49-BE9A-2533E06A7903}" type="datetimeFigureOut">
              <a:rPr lang="en-US" smtClean="0"/>
              <a:pPr/>
              <a:t>7/21/2014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3C8FE86-A366-4BEE-9ABD-CBCDFACB5029}" type="slidenum">
              <a:rPr lang="de-DE" smtClean="0"/>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rgbClr val="0070C0"/>
          </a:solidFill>
          <a:latin typeface="Century Gothic"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Century Gothic"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Century Gothic"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Century Gothic"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Century Gothic"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Century Gothic"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ncbi.nlm.nih.gov/pubmed?term=De%20Sousa%5bAuthor%20-%20First%5d%20AND%20%22Indian%20journal%20of%20urology%20:%20IJU%20:%20journal%20of%20the%20Urological%20Society%20of%20India%22%5bJournal%5d" TargetMode="External"/><Relationship Id="rId3" Type="http://schemas.openxmlformats.org/officeDocument/2006/relationships/hyperlink" Target="http://www.ncbi.nlm.nih.gov/pubmed?term=Ouedraogo%5bAuthor%20-%20First%5d%20AND%20%22Archives%20de%20p%C3%A9diatrie%20:%20organe%20officiel%20de%20la%20Soci%C3%A9te%20fran%C3%A7aise%20de%20p%C3%A9diatrie%22%5bJournal%5d" TargetMode="External"/><Relationship Id="rId7" Type="http://schemas.openxmlformats.org/officeDocument/2006/relationships/hyperlink" Target="http://www.ncbi.nlm.nih.gov/pubmed/11128334" TargetMode="External"/><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ncbi.nlm.nih.gov/pubmed/8944518" TargetMode="External"/><Relationship Id="rId11" Type="http://schemas.openxmlformats.org/officeDocument/2006/relationships/image" Target="../media/image5.pdf"/><Relationship Id="rId5" Type="http://schemas.openxmlformats.org/officeDocument/2006/relationships/hyperlink" Target="http://www.ncbi.nlm.nih.gov/pubmed?term=Foxman%5bAuthor%20-%20First%5d%20AND%20%22Pediatrics%22%5bJournal%5d" TargetMode="External"/><Relationship Id="rId10" Type="http://schemas.openxmlformats.org/officeDocument/2006/relationships/hyperlink" Target="http://www.ncbi.nlm.nih.gov/pubmed/17609308" TargetMode="External"/><Relationship Id="rId4" Type="http://schemas.openxmlformats.org/officeDocument/2006/relationships/hyperlink" Target="http://www.ncbi.nlm.nih.gov/pubmed?term=Kalo%20AND%20Acta%20pediatrica" TargetMode="External"/><Relationship Id="rId9" Type="http://schemas.openxmlformats.org/officeDocument/2006/relationships/hyperlink" Target="http://www.ncbi.nlm.nih.gov/pubmed?term=Gur%5bAuthor%20-%20First%5d%20AND%20%22Pediatrics%20international%20:%20official%20journal%20of%20the%20Japan%20Pediatric%20Society%22%5bJournal%5d"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7.pdf"/><Relationship Id="rId4" Type="http://schemas.openxmlformats.org/officeDocument/2006/relationships/hyperlink" Target="http://www.ncbi.nlm.nih.gov/pubmed/1664349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notesSlide" Target="../notesSlides/notesSlide7.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slideLayout" Target="../slideLayouts/slideLayout6.xml"/><Relationship Id="rId5" Type="http://schemas.openxmlformats.org/officeDocument/2006/relationships/tags" Target="../tags/tag9.xml"/><Relationship Id="rId10" Type="http://schemas.openxmlformats.org/officeDocument/2006/relationships/image" Target="../media/image7.png"/><Relationship Id="rId4" Type="http://schemas.openxmlformats.org/officeDocument/2006/relationships/tags" Target="../tags/tag8.xml"/><Relationship Id="rId9" Type="http://schemas.openxmlformats.org/officeDocument/2006/relationships/image" Target="../media/image11.pdf"/></Relationships>
</file>

<file path=ppt/slides/_rels/slide14.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15.pdf"/><Relationship Id="rId4" Type="http://schemas.openxmlformats.org/officeDocument/2006/relationships/hyperlink" Target="http://www.ncbi.nlm.nih.gov/pubmed/21511300"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www.ncbi.nlm.nih.gov/pubmed?term=Tauris%5bAuthor%20-%20First%5d%20AND%20%22J%20Pediatr%20Urol%22%5bJournal%5d"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df"/><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www.ncbi.nlm.nih.gov/pubmed/1675343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0.pdf"/></Relationships>
</file>

<file path=ppt/slides/_rels/slide3.xml.rels><?xml version="1.0" encoding="UTF-8" standalone="yes"?>
<Relationships xmlns="http://schemas.openxmlformats.org/package/2006/relationships"><Relationship Id="rId2" Type="http://schemas.openxmlformats.org/officeDocument/2006/relationships/hyperlink" Target="http://www.ncbi.nlm.nih.gov/pubmed/1675343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3.pd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www.ncbi.nlm.nih.gov/pubmed?term=Gunes%5bAuthor%20-%20First%5d%20AND%20%22BMC%20public%20health%22%5bJournal%5d" TargetMode="External"/><Relationship Id="rId5" Type="http://schemas.openxmlformats.org/officeDocument/2006/relationships/hyperlink" Target="http://www.ncbi.nlm.nih.gov/pubmed?term=Hellstrom%5bAuthor%20-%20First%5d%20AND%20%22European%20journal%20of%20pediatrics%22%5bJournal%5d" TargetMode="External"/><Relationship Id="rId4" Type="http://schemas.openxmlformats.org/officeDocument/2006/relationships/hyperlink" Target="http://www.ncbi.nlm.nih.gov/pubmed?term=Foxman%5bAuthor%20-%20First%5d%20AND%20%22Pediatrics%22%5bJournal%5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32" y="5854889"/>
            <a:ext cx="8610600" cy="1025335"/>
          </a:xfrm>
        </p:spPr>
        <p:txBody>
          <a:bodyPr>
            <a:normAutofit/>
          </a:bodyPr>
          <a:lstStyle/>
          <a:p>
            <a:pPr algn="l"/>
            <a:r>
              <a:rPr lang="en-GB" sz="3200" dirty="0" err="1" smtClean="0">
                <a:solidFill>
                  <a:schemeClr val="tx1">
                    <a:lumMod val="75000"/>
                    <a:lumOff val="25000"/>
                  </a:schemeClr>
                </a:solidFill>
              </a:rPr>
              <a:t>Dr.</a:t>
            </a:r>
            <a:r>
              <a:rPr lang="en-GB" sz="3200" dirty="0" smtClean="0">
                <a:solidFill>
                  <a:schemeClr val="tx1">
                    <a:lumMod val="75000"/>
                    <a:lumOff val="25000"/>
                  </a:schemeClr>
                </a:solidFill>
              </a:rPr>
              <a:t> Sergio E. </a:t>
            </a:r>
            <a:r>
              <a:rPr lang="en-GB" sz="3200" dirty="0" err="1" smtClean="0">
                <a:solidFill>
                  <a:schemeClr val="tx1">
                    <a:lumMod val="75000"/>
                    <a:lumOff val="25000"/>
                  </a:schemeClr>
                </a:solidFill>
              </a:rPr>
              <a:t>Ureta</a:t>
            </a:r>
            <a:endParaRPr lang="en-US" sz="3200" dirty="0">
              <a:solidFill>
                <a:schemeClr val="tx1">
                  <a:lumMod val="75000"/>
                  <a:lumOff val="25000"/>
                </a:schemeClr>
              </a:solidFill>
              <a:cs typeface="Myriad Pro Light"/>
            </a:endParaRPr>
          </a:p>
        </p:txBody>
      </p:sp>
      <p:sp>
        <p:nvSpPr>
          <p:cNvPr id="3" name="Title 1"/>
          <p:cNvSpPr txBox="1">
            <a:spLocks/>
          </p:cNvSpPr>
          <p:nvPr/>
        </p:nvSpPr>
        <p:spPr>
          <a:xfrm>
            <a:off x="838200" y="216885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bg1"/>
                </a:solidFill>
                <a:latin typeface="Century Gothic" pitchFamily="34" charset="0"/>
                <a:ea typeface="+mj-ea"/>
                <a:cs typeface="+mj-cs"/>
              </a:defRPr>
            </a:lvl1pPr>
          </a:lstStyle>
          <a:p>
            <a:r>
              <a:rPr lang="en-GB" b="1" dirty="0" err="1" smtClean="0"/>
              <a:t>Clasificación</a:t>
            </a:r>
            <a:r>
              <a:rPr lang="en-GB" b="1" dirty="0" smtClean="0"/>
              <a:t> y </a:t>
            </a:r>
            <a:r>
              <a:rPr lang="en-GB" b="1" dirty="0" err="1" smtClean="0"/>
              <a:t>epidemiología</a:t>
            </a:r>
            <a:r>
              <a:rPr lang="en-GB" b="1" dirty="0" smtClean="0"/>
              <a:t> de la enuresis </a:t>
            </a:r>
            <a:r>
              <a:rPr lang="en-GB" b="1" dirty="0" err="1" smtClean="0"/>
              <a:t>nocturna</a:t>
            </a:r>
            <a:endParaRPr lang="en-US" b="1" dirty="0">
              <a:cs typeface="Myriad Pro Light"/>
            </a:endParaRPr>
          </a:p>
        </p:txBody>
      </p:sp>
    </p:spTree>
    <p:extLst>
      <p:ext uri="{BB962C8B-B14F-4D97-AF65-F5344CB8AC3E}">
        <p14:creationId xmlns:p14="http://schemas.microsoft.com/office/powerpoint/2010/main" val="76933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680"/>
            <a:ext cx="8229600" cy="1143000"/>
          </a:xfrm>
        </p:spPr>
        <p:txBody>
          <a:bodyPr>
            <a:normAutofit/>
          </a:bodyPr>
          <a:lstStyle/>
          <a:p>
            <a:r>
              <a:rPr lang="es-MX" sz="2800" dirty="0" smtClean="0"/>
              <a:t>Enuresis: tasas de prevalencia similares alrededor del mundo</a:t>
            </a:r>
            <a:endParaRPr lang="es-MX" sz="2800" dirty="0"/>
          </a:p>
        </p:txBody>
      </p:sp>
      <p:sp>
        <p:nvSpPr>
          <p:cNvPr id="15362" name="Slide Number Placeholder 2"/>
          <p:cNvSpPr>
            <a:spLocks noGrp="1"/>
          </p:cNvSpPr>
          <p:nvPr>
            <p:ph type="sldNum" sz="quarter" idx="12"/>
          </p:nvPr>
        </p:nvSpPr>
        <p:spPr/>
        <p:txBody>
          <a:bodyPr/>
          <a:lstStyle/>
          <a:p>
            <a:pPr>
              <a:defRPr/>
            </a:pPr>
            <a:fld id="{9274E919-3B10-4C9E-9CF5-CB7461B341A8}" type="slidenum">
              <a:rPr lang="de-DE" smtClean="0"/>
              <a:pPr>
                <a:defRPr/>
              </a:pPr>
              <a:t>10</a:t>
            </a:fld>
            <a:endParaRPr lang="de-DE" smtClean="0"/>
          </a:p>
        </p:txBody>
      </p:sp>
      <p:sp>
        <p:nvSpPr>
          <p:cNvPr id="33816" name="Text Box 6"/>
          <p:cNvSpPr txBox="1">
            <a:spLocks noChangeArrowheads="1"/>
          </p:cNvSpPr>
          <p:nvPr/>
        </p:nvSpPr>
        <p:spPr bwMode="auto">
          <a:xfrm>
            <a:off x="395288" y="6102350"/>
            <a:ext cx="7602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42925" algn="l"/>
              </a:tabLst>
              <a:defRPr sz="1600" b="1">
                <a:solidFill>
                  <a:schemeClr val="tx1"/>
                </a:solidFill>
                <a:latin typeface="Arial" charset="0"/>
                <a:ea typeface="ＭＳ Ｐゴシック" pitchFamily="34" charset="-128"/>
              </a:defRPr>
            </a:lvl1pPr>
            <a:lvl2pPr marL="742950" indent="-285750" eaLnBrk="0" hangingPunct="0">
              <a:tabLst>
                <a:tab pos="542925" algn="l"/>
              </a:tabLst>
              <a:defRPr sz="1600" b="1">
                <a:solidFill>
                  <a:schemeClr val="tx1"/>
                </a:solidFill>
                <a:latin typeface="Arial" charset="0"/>
                <a:ea typeface="ＭＳ Ｐゴシック" pitchFamily="34" charset="-128"/>
              </a:defRPr>
            </a:lvl2pPr>
            <a:lvl3pPr marL="1143000" indent="-228600" eaLnBrk="0" hangingPunct="0">
              <a:tabLst>
                <a:tab pos="542925" algn="l"/>
              </a:tabLst>
              <a:defRPr sz="1600" b="1">
                <a:solidFill>
                  <a:schemeClr val="tx1"/>
                </a:solidFill>
                <a:latin typeface="Arial" charset="0"/>
                <a:ea typeface="ＭＳ Ｐゴシック" pitchFamily="34" charset="-128"/>
              </a:defRPr>
            </a:lvl3pPr>
            <a:lvl4pPr marL="1600200" indent="-228600" eaLnBrk="0" hangingPunct="0">
              <a:tabLst>
                <a:tab pos="542925" algn="l"/>
              </a:tabLst>
              <a:defRPr sz="1600" b="1">
                <a:solidFill>
                  <a:schemeClr val="tx1"/>
                </a:solidFill>
                <a:latin typeface="Arial" charset="0"/>
                <a:ea typeface="ＭＳ Ｐゴシック" pitchFamily="34" charset="-128"/>
              </a:defRPr>
            </a:lvl4pPr>
            <a:lvl5pPr marL="2057400" indent="-228600" eaLnBrk="0" hangingPunct="0">
              <a:tabLst>
                <a:tab pos="542925" algn="l"/>
              </a:tabLst>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9pPr>
          </a:lstStyle>
          <a:p>
            <a:pPr eaLnBrk="1" hangingPunct="1">
              <a:buFont typeface="Wingdings" pitchFamily="2" charset="2"/>
              <a:buNone/>
            </a:pPr>
            <a:r>
              <a:rPr lang="en-GB" sz="1000" b="0" dirty="0">
                <a:solidFill>
                  <a:schemeClr val="tx1">
                    <a:lumMod val="75000"/>
                    <a:lumOff val="25000"/>
                  </a:schemeClr>
                </a:solidFill>
                <a:latin typeface="Century Gothic" pitchFamily="34" charset="0"/>
              </a:rPr>
              <a:t>1. </a:t>
            </a:r>
            <a:r>
              <a:rPr lang="en-GB" sz="1000" b="0" dirty="0" err="1">
                <a:solidFill>
                  <a:schemeClr val="tx1">
                    <a:lumMod val="75000"/>
                    <a:lumOff val="25000"/>
                  </a:schemeClr>
                </a:solidFill>
                <a:latin typeface="Century Gothic" pitchFamily="34" charset="0"/>
                <a:hlinkClick r:id="rId3"/>
              </a:rPr>
              <a:t>Ouedraogo</a:t>
            </a:r>
            <a:r>
              <a:rPr lang="en-GB" sz="1000" b="0" dirty="0">
                <a:solidFill>
                  <a:schemeClr val="tx1">
                    <a:lumMod val="75000"/>
                    <a:lumOff val="25000"/>
                  </a:schemeClr>
                </a:solidFill>
                <a:latin typeface="Century Gothic" pitchFamily="34" charset="0"/>
                <a:hlinkClick r:id="rId3"/>
              </a:rPr>
              <a:t> et al. </a:t>
            </a:r>
            <a:r>
              <a:rPr lang="en-GB" sz="1000" b="0" i="1" dirty="0">
                <a:solidFill>
                  <a:schemeClr val="tx1">
                    <a:lumMod val="75000"/>
                    <a:lumOff val="25000"/>
                  </a:schemeClr>
                </a:solidFill>
                <a:latin typeface="Century Gothic" pitchFamily="34" charset="0"/>
                <a:hlinkClick r:id="rId3"/>
              </a:rPr>
              <a:t>Arch </a:t>
            </a:r>
            <a:r>
              <a:rPr lang="en-GB" sz="1000" b="0" i="1" dirty="0" err="1">
                <a:solidFill>
                  <a:schemeClr val="tx1">
                    <a:lumMod val="75000"/>
                    <a:lumOff val="25000"/>
                  </a:schemeClr>
                </a:solidFill>
                <a:latin typeface="Century Gothic" pitchFamily="34" charset="0"/>
                <a:hlinkClick r:id="rId3"/>
              </a:rPr>
              <a:t>Pediatr</a:t>
            </a:r>
            <a:r>
              <a:rPr lang="en-GB" sz="1000" b="0" i="1" dirty="0">
                <a:solidFill>
                  <a:schemeClr val="tx1">
                    <a:lumMod val="75000"/>
                    <a:lumOff val="25000"/>
                  </a:schemeClr>
                </a:solidFill>
                <a:latin typeface="Century Gothic" pitchFamily="34" charset="0"/>
                <a:hlinkClick r:id="rId3"/>
              </a:rPr>
              <a:t> </a:t>
            </a:r>
            <a:r>
              <a:rPr lang="en-GB" sz="1000" b="0" dirty="0">
                <a:solidFill>
                  <a:schemeClr val="tx1">
                    <a:lumMod val="75000"/>
                    <a:lumOff val="25000"/>
                  </a:schemeClr>
                </a:solidFill>
                <a:latin typeface="Century Gothic" pitchFamily="34" charset="0"/>
                <a:hlinkClick r:id="rId3"/>
              </a:rPr>
              <a:t>1997;4:947–951</a:t>
            </a:r>
            <a:r>
              <a:rPr lang="en-GB" sz="1000" b="0" dirty="0">
                <a:solidFill>
                  <a:schemeClr val="tx1">
                    <a:lumMod val="75000"/>
                    <a:lumOff val="25000"/>
                  </a:schemeClr>
                </a:solidFill>
                <a:latin typeface="Century Gothic" pitchFamily="34" charset="0"/>
              </a:rPr>
              <a:t>; 2. </a:t>
            </a:r>
            <a:r>
              <a:rPr lang="en-GB" sz="1000" b="0" dirty="0" err="1">
                <a:solidFill>
                  <a:schemeClr val="tx1">
                    <a:lumMod val="75000"/>
                    <a:lumOff val="25000"/>
                  </a:schemeClr>
                </a:solidFill>
                <a:latin typeface="Century Gothic" pitchFamily="34" charset="0"/>
                <a:hlinkClick r:id="rId4"/>
              </a:rPr>
              <a:t>Kalo</a:t>
            </a:r>
            <a:r>
              <a:rPr lang="en-GB" sz="1000" b="0" dirty="0">
                <a:solidFill>
                  <a:schemeClr val="tx1">
                    <a:lumMod val="75000"/>
                    <a:lumOff val="25000"/>
                  </a:schemeClr>
                </a:solidFill>
                <a:latin typeface="Century Gothic" pitchFamily="34" charset="0"/>
                <a:hlinkClick r:id="rId4"/>
              </a:rPr>
              <a:t> &amp; Bella. </a:t>
            </a:r>
            <a:r>
              <a:rPr lang="en-GB" sz="1000" b="0" i="1" dirty="0" err="1">
                <a:solidFill>
                  <a:schemeClr val="tx1">
                    <a:lumMod val="75000"/>
                    <a:lumOff val="25000"/>
                  </a:schemeClr>
                </a:solidFill>
                <a:latin typeface="Century Gothic" pitchFamily="34" charset="0"/>
                <a:hlinkClick r:id="rId4"/>
              </a:rPr>
              <a:t>Acta</a:t>
            </a:r>
            <a:r>
              <a:rPr lang="en-GB" sz="1000" b="0" i="1" dirty="0">
                <a:solidFill>
                  <a:schemeClr val="tx1">
                    <a:lumMod val="75000"/>
                    <a:lumOff val="25000"/>
                  </a:schemeClr>
                </a:solidFill>
                <a:latin typeface="Century Gothic" pitchFamily="34" charset="0"/>
                <a:hlinkClick r:id="rId4"/>
              </a:rPr>
              <a:t> </a:t>
            </a:r>
            <a:r>
              <a:rPr lang="en-GB" sz="1000" b="0" i="1" dirty="0" err="1">
                <a:solidFill>
                  <a:schemeClr val="tx1">
                    <a:lumMod val="75000"/>
                    <a:lumOff val="25000"/>
                  </a:schemeClr>
                </a:solidFill>
                <a:latin typeface="Century Gothic" pitchFamily="34" charset="0"/>
                <a:hlinkClick r:id="rId4"/>
              </a:rPr>
              <a:t>Pediatrica</a:t>
            </a:r>
            <a:r>
              <a:rPr lang="en-GB" sz="1000" b="0" i="1" dirty="0">
                <a:solidFill>
                  <a:schemeClr val="tx1">
                    <a:lumMod val="75000"/>
                    <a:lumOff val="25000"/>
                  </a:schemeClr>
                </a:solidFill>
                <a:latin typeface="Century Gothic" pitchFamily="34" charset="0"/>
                <a:hlinkClick r:id="rId4"/>
              </a:rPr>
              <a:t> </a:t>
            </a:r>
            <a:r>
              <a:rPr lang="en-GB" sz="1000" b="0" dirty="0">
                <a:solidFill>
                  <a:schemeClr val="tx1">
                    <a:lumMod val="75000"/>
                    <a:lumOff val="25000"/>
                  </a:schemeClr>
                </a:solidFill>
                <a:latin typeface="Century Gothic" pitchFamily="34" charset="0"/>
                <a:hlinkClick r:id="rId4"/>
              </a:rPr>
              <a:t>1996;85:1217–1222</a:t>
            </a:r>
            <a:r>
              <a:rPr lang="en-GB" sz="1000" b="0" dirty="0">
                <a:solidFill>
                  <a:schemeClr val="tx1">
                    <a:lumMod val="75000"/>
                    <a:lumOff val="25000"/>
                  </a:schemeClr>
                </a:solidFill>
                <a:latin typeface="Century Gothic" pitchFamily="34" charset="0"/>
              </a:rPr>
              <a:t>; 3. </a:t>
            </a:r>
            <a:r>
              <a:rPr lang="en-GB" sz="1000" b="0" dirty="0" err="1">
                <a:solidFill>
                  <a:schemeClr val="tx1">
                    <a:lumMod val="75000"/>
                    <a:lumOff val="25000"/>
                  </a:schemeClr>
                </a:solidFill>
                <a:latin typeface="Century Gothic" pitchFamily="34" charset="0"/>
                <a:hlinkClick r:id="rId5"/>
              </a:rPr>
              <a:t>Foxman</a:t>
            </a:r>
            <a:r>
              <a:rPr lang="en-GB" sz="1000" b="0" dirty="0">
                <a:solidFill>
                  <a:schemeClr val="tx1">
                    <a:lumMod val="75000"/>
                    <a:lumOff val="25000"/>
                  </a:schemeClr>
                </a:solidFill>
                <a:latin typeface="Century Gothic" pitchFamily="34" charset="0"/>
                <a:hlinkClick r:id="rId5"/>
              </a:rPr>
              <a:t> et al. </a:t>
            </a:r>
            <a:r>
              <a:rPr lang="en-GB" sz="1000" b="0" i="1" dirty="0" err="1">
                <a:solidFill>
                  <a:schemeClr val="tx1">
                    <a:lumMod val="75000"/>
                    <a:lumOff val="25000"/>
                  </a:schemeClr>
                </a:solidFill>
                <a:latin typeface="Century Gothic" pitchFamily="34" charset="0"/>
                <a:hlinkClick r:id="rId5"/>
              </a:rPr>
              <a:t>Pediatrics</a:t>
            </a:r>
            <a:r>
              <a:rPr lang="en-GB" sz="1000" b="0" i="1" dirty="0">
                <a:solidFill>
                  <a:schemeClr val="tx1">
                    <a:lumMod val="75000"/>
                    <a:lumOff val="25000"/>
                  </a:schemeClr>
                </a:solidFill>
                <a:latin typeface="Century Gothic" pitchFamily="34" charset="0"/>
                <a:hlinkClick r:id="rId5"/>
              </a:rPr>
              <a:t> </a:t>
            </a:r>
            <a:r>
              <a:rPr lang="en-GB" sz="1000" b="0" dirty="0">
                <a:solidFill>
                  <a:schemeClr val="tx1">
                    <a:lumMod val="75000"/>
                    <a:lumOff val="25000"/>
                  </a:schemeClr>
                </a:solidFill>
                <a:latin typeface="Century Gothic" pitchFamily="34" charset="0"/>
                <a:hlinkClick r:id="rId5"/>
              </a:rPr>
              <a:t>1986;77:482–487</a:t>
            </a:r>
            <a:r>
              <a:rPr lang="en-GB" sz="1000" b="0" dirty="0">
                <a:solidFill>
                  <a:schemeClr val="tx1">
                    <a:lumMod val="75000"/>
                    <a:lumOff val="25000"/>
                  </a:schemeClr>
                </a:solidFill>
                <a:latin typeface="Century Gothic" pitchFamily="34" charset="0"/>
              </a:rPr>
              <a:t>; 4. </a:t>
            </a:r>
            <a:r>
              <a:rPr lang="en-GB" sz="1000" b="0" dirty="0">
                <a:solidFill>
                  <a:schemeClr val="tx1">
                    <a:lumMod val="75000"/>
                    <a:lumOff val="25000"/>
                  </a:schemeClr>
                </a:solidFill>
                <a:latin typeface="Century Gothic" pitchFamily="34" charset="0"/>
                <a:hlinkClick r:id="rId6"/>
              </a:rPr>
              <a:t>Bower et al. </a:t>
            </a:r>
            <a:r>
              <a:rPr lang="en-GB" sz="1000" b="0" i="1" dirty="0">
                <a:solidFill>
                  <a:schemeClr val="tx1">
                    <a:lumMod val="75000"/>
                    <a:lumOff val="25000"/>
                  </a:schemeClr>
                </a:solidFill>
                <a:latin typeface="Century Gothic" pitchFamily="34" charset="0"/>
                <a:hlinkClick r:id="rId6"/>
              </a:rPr>
              <a:t>Br J </a:t>
            </a:r>
            <a:r>
              <a:rPr lang="en-GB" sz="1000" b="0" i="1" dirty="0" err="1">
                <a:solidFill>
                  <a:schemeClr val="tx1">
                    <a:lumMod val="75000"/>
                    <a:lumOff val="25000"/>
                  </a:schemeClr>
                </a:solidFill>
                <a:latin typeface="Century Gothic" pitchFamily="34" charset="0"/>
                <a:hlinkClick r:id="rId6"/>
              </a:rPr>
              <a:t>Urol</a:t>
            </a:r>
            <a:r>
              <a:rPr lang="en-GB" sz="1000" b="0" i="1" dirty="0">
                <a:solidFill>
                  <a:schemeClr val="tx1">
                    <a:lumMod val="75000"/>
                    <a:lumOff val="25000"/>
                  </a:schemeClr>
                </a:solidFill>
                <a:latin typeface="Century Gothic" pitchFamily="34" charset="0"/>
                <a:hlinkClick r:id="rId6"/>
              </a:rPr>
              <a:t> </a:t>
            </a:r>
            <a:r>
              <a:rPr lang="en-GB" sz="1000" b="0" dirty="0">
                <a:solidFill>
                  <a:schemeClr val="tx1">
                    <a:lumMod val="75000"/>
                    <a:lumOff val="25000"/>
                  </a:schemeClr>
                </a:solidFill>
                <a:latin typeface="Century Gothic" pitchFamily="34" charset="0"/>
                <a:hlinkClick r:id="rId6"/>
              </a:rPr>
              <a:t>1996;78:602–606</a:t>
            </a:r>
            <a:r>
              <a:rPr lang="en-GB" sz="1000" b="0" dirty="0">
                <a:solidFill>
                  <a:schemeClr val="tx1">
                    <a:lumMod val="75000"/>
                    <a:lumOff val="25000"/>
                  </a:schemeClr>
                </a:solidFill>
                <a:latin typeface="Century Gothic" pitchFamily="34" charset="0"/>
              </a:rPr>
              <a:t>; 5. </a:t>
            </a:r>
            <a:r>
              <a:rPr lang="en-GB" sz="1000" b="0" dirty="0">
                <a:solidFill>
                  <a:schemeClr val="tx1">
                    <a:lumMod val="75000"/>
                    <a:lumOff val="25000"/>
                  </a:schemeClr>
                </a:solidFill>
                <a:latin typeface="Century Gothic" pitchFamily="34" charset="0"/>
                <a:hlinkClick r:id="rId7"/>
              </a:rPr>
              <a:t>Liu et al. </a:t>
            </a:r>
            <a:r>
              <a:rPr lang="en-GB" sz="1000" b="0" i="1" dirty="0">
                <a:solidFill>
                  <a:schemeClr val="tx1">
                    <a:lumMod val="75000"/>
                    <a:lumOff val="25000"/>
                  </a:schemeClr>
                </a:solidFill>
                <a:latin typeface="Century Gothic" pitchFamily="34" charset="0"/>
                <a:hlinkClick r:id="rId7"/>
              </a:rPr>
              <a:t>J Am </a:t>
            </a:r>
            <a:r>
              <a:rPr lang="en-GB" sz="1000" b="0" i="1" dirty="0" err="1">
                <a:solidFill>
                  <a:schemeClr val="tx1">
                    <a:lumMod val="75000"/>
                    <a:lumOff val="25000"/>
                  </a:schemeClr>
                </a:solidFill>
                <a:latin typeface="Century Gothic" pitchFamily="34" charset="0"/>
                <a:hlinkClick r:id="rId7"/>
              </a:rPr>
              <a:t>Acad</a:t>
            </a:r>
            <a:r>
              <a:rPr lang="en-GB" sz="1000" b="0" i="1" dirty="0">
                <a:solidFill>
                  <a:schemeClr val="tx1">
                    <a:lumMod val="75000"/>
                    <a:lumOff val="25000"/>
                  </a:schemeClr>
                </a:solidFill>
                <a:latin typeface="Century Gothic" pitchFamily="34" charset="0"/>
                <a:hlinkClick r:id="rId7"/>
              </a:rPr>
              <a:t> Child </a:t>
            </a:r>
            <a:r>
              <a:rPr lang="en-GB" sz="1000" b="0" i="1" dirty="0" err="1">
                <a:solidFill>
                  <a:schemeClr val="tx1">
                    <a:lumMod val="75000"/>
                    <a:lumOff val="25000"/>
                  </a:schemeClr>
                </a:solidFill>
                <a:latin typeface="Century Gothic" pitchFamily="34" charset="0"/>
                <a:hlinkClick r:id="rId7"/>
              </a:rPr>
              <a:t>Adolesc</a:t>
            </a:r>
            <a:r>
              <a:rPr lang="en-GB" sz="1000" b="0" i="1" dirty="0">
                <a:solidFill>
                  <a:schemeClr val="tx1">
                    <a:lumMod val="75000"/>
                    <a:lumOff val="25000"/>
                  </a:schemeClr>
                </a:solidFill>
                <a:latin typeface="Century Gothic" pitchFamily="34" charset="0"/>
                <a:hlinkClick r:id="rId7"/>
              </a:rPr>
              <a:t> Psychiatry </a:t>
            </a:r>
            <a:r>
              <a:rPr lang="en-GB" sz="1000" b="0" dirty="0">
                <a:solidFill>
                  <a:schemeClr val="tx1">
                    <a:lumMod val="75000"/>
                    <a:lumOff val="25000"/>
                  </a:schemeClr>
                </a:solidFill>
                <a:latin typeface="Century Gothic" pitchFamily="34" charset="0"/>
                <a:hlinkClick r:id="rId7"/>
              </a:rPr>
              <a:t>2000;39:1557–1564</a:t>
            </a:r>
            <a:r>
              <a:rPr lang="en-GB" sz="1000" b="0" dirty="0">
                <a:solidFill>
                  <a:schemeClr val="tx1">
                    <a:lumMod val="75000"/>
                    <a:lumOff val="25000"/>
                  </a:schemeClr>
                </a:solidFill>
                <a:latin typeface="Century Gothic" pitchFamily="34" charset="0"/>
              </a:rPr>
              <a:t>; 6. </a:t>
            </a:r>
            <a:r>
              <a:rPr lang="en-GB" sz="1000" b="0" dirty="0">
                <a:solidFill>
                  <a:schemeClr val="tx1">
                    <a:lumMod val="75000"/>
                    <a:lumOff val="25000"/>
                  </a:schemeClr>
                </a:solidFill>
                <a:latin typeface="Century Gothic" pitchFamily="34" charset="0"/>
                <a:hlinkClick r:id="rId8"/>
              </a:rPr>
              <a:t>De Sousa et al. </a:t>
            </a:r>
            <a:r>
              <a:rPr lang="en-GB" sz="1000" b="0" i="1" dirty="0">
                <a:solidFill>
                  <a:schemeClr val="tx1">
                    <a:lumMod val="75000"/>
                    <a:lumOff val="25000"/>
                  </a:schemeClr>
                </a:solidFill>
                <a:latin typeface="Century Gothic" pitchFamily="34" charset="0"/>
                <a:hlinkClick r:id="rId8"/>
              </a:rPr>
              <a:t>Indian J </a:t>
            </a:r>
            <a:r>
              <a:rPr lang="en-GB" sz="1000" b="0" i="1" dirty="0" err="1">
                <a:solidFill>
                  <a:schemeClr val="tx1">
                    <a:lumMod val="75000"/>
                    <a:lumOff val="25000"/>
                  </a:schemeClr>
                </a:solidFill>
                <a:latin typeface="Century Gothic" pitchFamily="34" charset="0"/>
                <a:hlinkClick r:id="rId8"/>
              </a:rPr>
              <a:t>Urol</a:t>
            </a:r>
            <a:r>
              <a:rPr lang="en-GB" sz="1000" b="0" i="1" dirty="0">
                <a:solidFill>
                  <a:schemeClr val="tx1">
                    <a:lumMod val="75000"/>
                    <a:lumOff val="25000"/>
                  </a:schemeClr>
                </a:solidFill>
                <a:latin typeface="Century Gothic" pitchFamily="34" charset="0"/>
                <a:hlinkClick r:id="rId8"/>
              </a:rPr>
              <a:t> </a:t>
            </a:r>
            <a:r>
              <a:rPr lang="en-GB" sz="1000" b="0" dirty="0">
                <a:solidFill>
                  <a:schemeClr val="tx1">
                    <a:lumMod val="75000"/>
                    <a:lumOff val="25000"/>
                  </a:schemeClr>
                </a:solidFill>
                <a:latin typeface="Century Gothic" pitchFamily="34" charset="0"/>
                <a:hlinkClick r:id="rId8"/>
              </a:rPr>
              <a:t>2007;27:354–357</a:t>
            </a:r>
            <a:r>
              <a:rPr lang="en-GB" sz="1000" b="0" dirty="0">
                <a:solidFill>
                  <a:schemeClr val="tx1">
                    <a:lumMod val="75000"/>
                    <a:lumOff val="25000"/>
                  </a:schemeClr>
                </a:solidFill>
                <a:latin typeface="Century Gothic" pitchFamily="34" charset="0"/>
              </a:rPr>
              <a:t>; 7. Chung et al. </a:t>
            </a:r>
            <a:r>
              <a:rPr lang="en-GB" sz="1000" b="0" i="1" dirty="0">
                <a:solidFill>
                  <a:schemeClr val="tx1">
                    <a:lumMod val="75000"/>
                    <a:lumOff val="25000"/>
                  </a:schemeClr>
                </a:solidFill>
                <a:latin typeface="Century Gothic" pitchFamily="34" charset="0"/>
              </a:rPr>
              <a:t>Urology</a:t>
            </a:r>
            <a:r>
              <a:rPr lang="en-GB" sz="1000" b="0" dirty="0">
                <a:solidFill>
                  <a:schemeClr val="tx1">
                    <a:lumMod val="75000"/>
                    <a:lumOff val="25000"/>
                  </a:schemeClr>
                </a:solidFill>
                <a:latin typeface="Century Gothic" pitchFamily="34" charset="0"/>
              </a:rPr>
              <a:t> 2010;76:215–219; 8. </a:t>
            </a:r>
            <a:r>
              <a:rPr lang="en-GB" sz="1000" b="0" dirty="0" err="1">
                <a:solidFill>
                  <a:schemeClr val="tx1">
                    <a:lumMod val="75000"/>
                    <a:lumOff val="25000"/>
                  </a:schemeClr>
                </a:solidFill>
                <a:latin typeface="Century Gothic" pitchFamily="34" charset="0"/>
              </a:rPr>
              <a:t>Lottmann</a:t>
            </a:r>
            <a:r>
              <a:rPr lang="en-GB" sz="1000" b="0" dirty="0">
                <a:solidFill>
                  <a:schemeClr val="tx1">
                    <a:lumMod val="75000"/>
                    <a:lumOff val="25000"/>
                  </a:schemeClr>
                </a:solidFill>
                <a:latin typeface="Century Gothic" pitchFamily="34" charset="0"/>
              </a:rPr>
              <a:t> H. </a:t>
            </a:r>
            <a:r>
              <a:rPr lang="en-GB" sz="1000" b="0" i="1" dirty="0" err="1">
                <a:solidFill>
                  <a:schemeClr val="tx1">
                    <a:lumMod val="75000"/>
                    <a:lumOff val="25000"/>
                  </a:schemeClr>
                </a:solidFill>
                <a:latin typeface="Century Gothic" pitchFamily="34" charset="0"/>
              </a:rPr>
              <a:t>Scand</a:t>
            </a:r>
            <a:r>
              <a:rPr lang="en-GB" sz="1000" b="0" i="1" dirty="0">
                <a:solidFill>
                  <a:schemeClr val="tx1">
                    <a:lumMod val="75000"/>
                    <a:lumOff val="25000"/>
                  </a:schemeClr>
                </a:solidFill>
                <a:latin typeface="Century Gothic" pitchFamily="34" charset="0"/>
              </a:rPr>
              <a:t> J </a:t>
            </a:r>
            <a:r>
              <a:rPr lang="en-GB" sz="1000" b="0" i="1" dirty="0" err="1">
                <a:solidFill>
                  <a:schemeClr val="tx1">
                    <a:lumMod val="75000"/>
                    <a:lumOff val="25000"/>
                  </a:schemeClr>
                </a:solidFill>
                <a:latin typeface="Century Gothic" pitchFamily="34" charset="0"/>
              </a:rPr>
              <a:t>Urol</a:t>
            </a:r>
            <a:r>
              <a:rPr lang="en-GB" sz="1000" b="0" i="1" dirty="0">
                <a:solidFill>
                  <a:schemeClr val="tx1">
                    <a:lumMod val="75000"/>
                    <a:lumOff val="25000"/>
                  </a:schemeClr>
                </a:solidFill>
                <a:latin typeface="Century Gothic" pitchFamily="34" charset="0"/>
              </a:rPr>
              <a:t> </a:t>
            </a:r>
            <a:r>
              <a:rPr lang="en-GB" sz="1000" b="0" i="1" dirty="0" err="1">
                <a:solidFill>
                  <a:schemeClr val="tx1">
                    <a:lumMod val="75000"/>
                    <a:lumOff val="25000"/>
                  </a:schemeClr>
                </a:solidFill>
                <a:latin typeface="Century Gothic" pitchFamily="34" charset="0"/>
              </a:rPr>
              <a:t>Nephrol</a:t>
            </a:r>
            <a:r>
              <a:rPr lang="en-GB" sz="1000" b="0" i="1" dirty="0">
                <a:solidFill>
                  <a:schemeClr val="tx1">
                    <a:lumMod val="75000"/>
                    <a:lumOff val="25000"/>
                  </a:schemeClr>
                </a:solidFill>
                <a:latin typeface="Century Gothic" pitchFamily="34" charset="0"/>
              </a:rPr>
              <a:t> </a:t>
            </a:r>
            <a:r>
              <a:rPr lang="en-GB" sz="1000" b="0" dirty="0">
                <a:solidFill>
                  <a:schemeClr val="tx1">
                    <a:lumMod val="75000"/>
                    <a:lumOff val="25000"/>
                  </a:schemeClr>
                </a:solidFill>
                <a:latin typeface="Century Gothic" pitchFamily="34" charset="0"/>
              </a:rPr>
              <a:t>1999;33(</a:t>
            </a:r>
            <a:r>
              <a:rPr lang="en-GB" sz="1000" b="0" dirty="0" err="1">
                <a:solidFill>
                  <a:schemeClr val="tx1">
                    <a:lumMod val="75000"/>
                    <a:lumOff val="25000"/>
                  </a:schemeClr>
                </a:solidFill>
                <a:latin typeface="Century Gothic" pitchFamily="34" charset="0"/>
              </a:rPr>
              <a:t>Suppl</a:t>
            </a:r>
            <a:r>
              <a:rPr lang="en-GB" sz="1000" b="0" dirty="0">
                <a:solidFill>
                  <a:schemeClr val="tx1">
                    <a:lumMod val="75000"/>
                    <a:lumOff val="25000"/>
                  </a:schemeClr>
                </a:solidFill>
                <a:latin typeface="Century Gothic" pitchFamily="34" charset="0"/>
              </a:rPr>
              <a:t> 202):66–69; 9. </a:t>
            </a:r>
            <a:r>
              <a:rPr lang="en-GB" sz="1000" b="0" dirty="0" err="1">
                <a:solidFill>
                  <a:schemeClr val="tx1">
                    <a:lumMod val="75000"/>
                    <a:lumOff val="25000"/>
                  </a:schemeClr>
                </a:solidFill>
                <a:latin typeface="Century Gothic" pitchFamily="34" charset="0"/>
                <a:hlinkClick r:id="rId9"/>
              </a:rPr>
              <a:t>Gur</a:t>
            </a:r>
            <a:r>
              <a:rPr lang="en-GB" sz="1000" b="0" dirty="0">
                <a:solidFill>
                  <a:schemeClr val="tx1">
                    <a:lumMod val="75000"/>
                    <a:lumOff val="25000"/>
                  </a:schemeClr>
                </a:solidFill>
                <a:latin typeface="Century Gothic" pitchFamily="34" charset="0"/>
                <a:hlinkClick r:id="rId9"/>
              </a:rPr>
              <a:t> et al. </a:t>
            </a:r>
            <a:r>
              <a:rPr lang="en-GB" sz="1000" b="0" i="1" dirty="0" err="1">
                <a:solidFill>
                  <a:schemeClr val="tx1">
                    <a:lumMod val="75000"/>
                    <a:lumOff val="25000"/>
                  </a:schemeClr>
                </a:solidFill>
                <a:latin typeface="Century Gothic" pitchFamily="34" charset="0"/>
                <a:hlinkClick r:id="rId9"/>
              </a:rPr>
              <a:t>Pediatrics</a:t>
            </a:r>
            <a:r>
              <a:rPr lang="en-GB" sz="1000" b="0" i="1" dirty="0">
                <a:solidFill>
                  <a:schemeClr val="tx1">
                    <a:lumMod val="75000"/>
                    <a:lumOff val="25000"/>
                  </a:schemeClr>
                </a:solidFill>
                <a:latin typeface="Century Gothic" pitchFamily="34" charset="0"/>
                <a:hlinkClick r:id="rId9"/>
              </a:rPr>
              <a:t> </a:t>
            </a:r>
            <a:r>
              <a:rPr lang="en-GB" sz="1000" b="0" i="1" dirty="0" err="1">
                <a:solidFill>
                  <a:schemeClr val="tx1">
                    <a:lumMod val="75000"/>
                    <a:lumOff val="25000"/>
                  </a:schemeClr>
                </a:solidFill>
                <a:latin typeface="Century Gothic" pitchFamily="34" charset="0"/>
                <a:hlinkClick r:id="rId9"/>
              </a:rPr>
              <a:t>Int</a:t>
            </a:r>
            <a:r>
              <a:rPr lang="en-GB" sz="1000" b="0" i="1" dirty="0">
                <a:solidFill>
                  <a:schemeClr val="tx1">
                    <a:lumMod val="75000"/>
                    <a:lumOff val="25000"/>
                  </a:schemeClr>
                </a:solidFill>
                <a:latin typeface="Century Gothic" pitchFamily="34" charset="0"/>
                <a:hlinkClick r:id="rId9"/>
              </a:rPr>
              <a:t> </a:t>
            </a:r>
            <a:r>
              <a:rPr lang="en-GB" sz="1000" b="0" dirty="0">
                <a:solidFill>
                  <a:schemeClr val="tx1">
                    <a:lumMod val="75000"/>
                    <a:lumOff val="25000"/>
                  </a:schemeClr>
                </a:solidFill>
                <a:latin typeface="Century Gothic" pitchFamily="34" charset="0"/>
                <a:hlinkClick r:id="rId9"/>
              </a:rPr>
              <a:t>2004;46:58–63</a:t>
            </a:r>
            <a:r>
              <a:rPr lang="en-GB" sz="1000" b="0" dirty="0">
                <a:solidFill>
                  <a:schemeClr val="tx1">
                    <a:lumMod val="75000"/>
                    <a:lumOff val="25000"/>
                  </a:schemeClr>
                </a:solidFill>
                <a:latin typeface="Century Gothic" pitchFamily="34" charset="0"/>
              </a:rPr>
              <a:t>; 10. </a:t>
            </a:r>
            <a:r>
              <a:rPr lang="en-GB" sz="1000" b="0" dirty="0" err="1">
                <a:solidFill>
                  <a:schemeClr val="tx1">
                    <a:lumMod val="75000"/>
                    <a:lumOff val="25000"/>
                  </a:schemeClr>
                </a:solidFill>
                <a:latin typeface="Century Gothic" pitchFamily="34" charset="0"/>
                <a:hlinkClick r:id="rId10"/>
              </a:rPr>
              <a:t>Joinson</a:t>
            </a:r>
            <a:r>
              <a:rPr lang="en-GB" sz="1000" b="0" dirty="0">
                <a:solidFill>
                  <a:schemeClr val="tx1">
                    <a:lumMod val="75000"/>
                    <a:lumOff val="25000"/>
                  </a:schemeClr>
                </a:solidFill>
                <a:latin typeface="Century Gothic" pitchFamily="34" charset="0"/>
                <a:hlinkClick r:id="rId10"/>
              </a:rPr>
              <a:t> et al. </a:t>
            </a:r>
            <a:r>
              <a:rPr lang="en-GB" sz="1000" b="0" i="1" dirty="0" err="1">
                <a:solidFill>
                  <a:schemeClr val="tx1">
                    <a:lumMod val="75000"/>
                    <a:lumOff val="25000"/>
                  </a:schemeClr>
                </a:solidFill>
                <a:latin typeface="Century Gothic" pitchFamily="34" charset="0"/>
                <a:hlinkClick r:id="rId10"/>
              </a:rPr>
              <a:t>Pediatrics</a:t>
            </a:r>
            <a:r>
              <a:rPr lang="en-GB" sz="1000" b="0" dirty="0">
                <a:solidFill>
                  <a:schemeClr val="tx1">
                    <a:lumMod val="75000"/>
                    <a:lumOff val="25000"/>
                  </a:schemeClr>
                </a:solidFill>
                <a:latin typeface="Century Gothic" pitchFamily="34" charset="0"/>
                <a:hlinkClick r:id="rId10"/>
              </a:rPr>
              <a:t> 2007;120:e308–e316</a:t>
            </a:r>
            <a:endParaRPr lang="en-GB" sz="1000" b="0" dirty="0">
              <a:solidFill>
                <a:schemeClr val="tx1">
                  <a:lumMod val="75000"/>
                  <a:lumOff val="25000"/>
                </a:schemeClr>
              </a:solidFill>
              <a:latin typeface="Century Gothic" pitchFamily="34" charset="0"/>
            </a:endParaRPr>
          </a:p>
        </p:txBody>
      </p:sp>
      <p:pic>
        <p:nvPicPr>
          <p:cNvPr id="87042"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72572" y="1248228"/>
            <a:ext cx="8871857" cy="3697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Grp="1" noChangeArrowheads="1"/>
          </p:cNvSpPr>
          <p:nvPr>
            <p:ph type="sldNum" sz="quarter" idx="12"/>
          </p:nvPr>
        </p:nvSpPr>
        <p:spPr/>
        <p:txBody>
          <a:bodyPr/>
          <a:lstStyle/>
          <a:p>
            <a:pPr>
              <a:defRPr/>
            </a:pPr>
            <a:fld id="{8ECC1A69-A0DB-4DE2-894E-8D6F7F93FD76}" type="slidenum">
              <a:rPr lang="de-DE"/>
              <a:pPr>
                <a:defRPr/>
              </a:pPr>
              <a:t>11</a:t>
            </a:fld>
            <a:endParaRPr lang="de-DE"/>
          </a:p>
        </p:txBody>
      </p:sp>
      <p:sp>
        <p:nvSpPr>
          <p:cNvPr id="32771" name="Text Box 3"/>
          <p:cNvSpPr txBox="1">
            <a:spLocks noChangeArrowheads="1"/>
          </p:cNvSpPr>
          <p:nvPr/>
        </p:nvSpPr>
        <p:spPr bwMode="auto">
          <a:xfrm>
            <a:off x="3714750" y="6242050"/>
            <a:ext cx="525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spcBef>
                <a:spcPct val="50000"/>
              </a:spcBef>
            </a:pPr>
            <a:r>
              <a:rPr lang="en-GB" sz="1200" b="1">
                <a:latin typeface="Arial" charset="0"/>
                <a:ea typeface="ＭＳ Ｐゴシック" pitchFamily="34" charset="-128"/>
              </a:rPr>
              <a:t> </a:t>
            </a:r>
            <a:endParaRPr lang="en-GB" sz="1200">
              <a:latin typeface="Arial" charset="0"/>
              <a:ea typeface="ＭＳ Ｐゴシック" pitchFamily="34" charset="-128"/>
            </a:endParaRPr>
          </a:p>
        </p:txBody>
      </p:sp>
      <p:sp>
        <p:nvSpPr>
          <p:cNvPr id="32772" name="Rectangle 110"/>
          <p:cNvSpPr>
            <a:spLocks noChangeArrowheads="1"/>
          </p:cNvSpPr>
          <p:nvPr>
            <p:custDataLst>
              <p:tags r:id="rId1"/>
            </p:custDataLst>
          </p:nvPr>
        </p:nvSpPr>
        <p:spPr bwMode="auto">
          <a:xfrm>
            <a:off x="-209321" y="-109175"/>
            <a:ext cx="9956066" cy="1077218"/>
          </a:xfrm>
          <a:prstGeom prst="rect">
            <a:avLst/>
          </a:prstGeom>
          <a:extLst/>
        </p:spPr>
        <p:txBody>
          <a:bodyPr vert="horz" lIns="91440" tIns="45720" rIns="91440" bIns="45720" rtlCol="0" anchor="ctr">
            <a:normAutofit/>
          </a:bodyPr>
          <a:lstStyle/>
          <a:p>
            <a:pPr algn="ctr" defTabSz="457200" fontAlgn="auto">
              <a:spcAft>
                <a:spcPts val="0"/>
              </a:spcAft>
            </a:pPr>
            <a:r>
              <a:rPr lang="es-MX" sz="2800" b="0" smtClean="0">
                <a:solidFill>
                  <a:srgbClr val="0070C0"/>
                </a:solidFill>
                <a:latin typeface="Century Gothic" pitchFamily="34" charset="0"/>
                <a:ea typeface="+mj-ea"/>
                <a:cs typeface="Arial" charset="0"/>
              </a:rPr>
              <a:t>Prevalencia enuresis en niños escolares</a:t>
            </a:r>
            <a:endParaRPr lang="es-MX" sz="2800" b="0">
              <a:solidFill>
                <a:srgbClr val="0070C0"/>
              </a:solidFill>
              <a:latin typeface="Century Gothic" pitchFamily="34" charset="0"/>
              <a:ea typeface="+mj-ea"/>
              <a:cs typeface="Arial" charset="0"/>
            </a:endParaRPr>
          </a:p>
        </p:txBody>
      </p:sp>
      <p:sp>
        <p:nvSpPr>
          <p:cNvPr id="32773" name="Text Box 6"/>
          <p:cNvSpPr txBox="1">
            <a:spLocks noChangeArrowheads="1"/>
          </p:cNvSpPr>
          <p:nvPr/>
        </p:nvSpPr>
        <p:spPr bwMode="auto">
          <a:xfrm>
            <a:off x="395288" y="6122988"/>
            <a:ext cx="7602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42925" algn="l"/>
              </a:tabLst>
              <a:defRPr>
                <a:solidFill>
                  <a:schemeClr val="tx1"/>
                </a:solidFill>
                <a:latin typeface="Franklin Gothic Book" pitchFamily="34" charset="0"/>
              </a:defRPr>
            </a:lvl1pPr>
            <a:lvl2pPr marL="742950" indent="-285750">
              <a:tabLst>
                <a:tab pos="542925" algn="l"/>
              </a:tabLst>
              <a:defRPr>
                <a:solidFill>
                  <a:schemeClr val="tx1"/>
                </a:solidFill>
                <a:latin typeface="Franklin Gothic Book" pitchFamily="34" charset="0"/>
              </a:defRPr>
            </a:lvl2pPr>
            <a:lvl3pPr marL="1143000" indent="-228600">
              <a:tabLst>
                <a:tab pos="542925" algn="l"/>
              </a:tabLst>
              <a:defRPr>
                <a:solidFill>
                  <a:schemeClr val="tx1"/>
                </a:solidFill>
                <a:latin typeface="Franklin Gothic Book" pitchFamily="34" charset="0"/>
              </a:defRPr>
            </a:lvl3pPr>
            <a:lvl4pPr marL="1600200" indent="-228600">
              <a:tabLst>
                <a:tab pos="542925" algn="l"/>
              </a:tabLst>
              <a:defRPr>
                <a:solidFill>
                  <a:schemeClr val="tx1"/>
                </a:solidFill>
                <a:latin typeface="Franklin Gothic Book" pitchFamily="34" charset="0"/>
              </a:defRPr>
            </a:lvl4pPr>
            <a:lvl5pPr marL="2057400" indent="-228600">
              <a:tabLst>
                <a:tab pos="542925" algn="l"/>
              </a:tabLst>
              <a:defRPr>
                <a:solidFill>
                  <a:schemeClr val="tx1"/>
                </a:solidFill>
                <a:latin typeface="Franklin Gothic Book" pitchFamily="34" charset="0"/>
              </a:defRPr>
            </a:lvl5pPr>
            <a:lvl6pPr marL="2514600" indent="-228600" fontAlgn="base">
              <a:spcBef>
                <a:spcPct val="0"/>
              </a:spcBef>
              <a:spcAft>
                <a:spcPct val="0"/>
              </a:spcAft>
              <a:tabLst>
                <a:tab pos="542925" algn="l"/>
              </a:tabLst>
              <a:defRPr>
                <a:solidFill>
                  <a:schemeClr val="tx1"/>
                </a:solidFill>
                <a:latin typeface="Franklin Gothic Book" pitchFamily="34" charset="0"/>
              </a:defRPr>
            </a:lvl6pPr>
            <a:lvl7pPr marL="2971800" indent="-228600" fontAlgn="base">
              <a:spcBef>
                <a:spcPct val="0"/>
              </a:spcBef>
              <a:spcAft>
                <a:spcPct val="0"/>
              </a:spcAft>
              <a:tabLst>
                <a:tab pos="542925" algn="l"/>
              </a:tabLst>
              <a:defRPr>
                <a:solidFill>
                  <a:schemeClr val="tx1"/>
                </a:solidFill>
                <a:latin typeface="Franklin Gothic Book" pitchFamily="34" charset="0"/>
              </a:defRPr>
            </a:lvl7pPr>
            <a:lvl8pPr marL="3429000" indent="-228600" fontAlgn="base">
              <a:spcBef>
                <a:spcPct val="0"/>
              </a:spcBef>
              <a:spcAft>
                <a:spcPct val="0"/>
              </a:spcAft>
              <a:tabLst>
                <a:tab pos="542925" algn="l"/>
              </a:tabLst>
              <a:defRPr>
                <a:solidFill>
                  <a:schemeClr val="tx1"/>
                </a:solidFill>
                <a:latin typeface="Franklin Gothic Book" pitchFamily="34" charset="0"/>
              </a:defRPr>
            </a:lvl8pPr>
            <a:lvl9pPr marL="3886200" indent="-228600" fontAlgn="base">
              <a:spcBef>
                <a:spcPct val="0"/>
              </a:spcBef>
              <a:spcAft>
                <a:spcPct val="0"/>
              </a:spcAft>
              <a:tabLst>
                <a:tab pos="542925" algn="l"/>
              </a:tabLst>
              <a:defRPr>
                <a:solidFill>
                  <a:schemeClr val="tx1"/>
                </a:solidFill>
                <a:latin typeface="Franklin Gothic Book" pitchFamily="34" charset="0"/>
              </a:defRPr>
            </a:lvl9pPr>
          </a:lstStyle>
          <a:p>
            <a:r>
              <a:rPr lang="en-GB" sz="1000" b="0" dirty="0">
                <a:solidFill>
                  <a:schemeClr val="tx1">
                    <a:lumMod val="75000"/>
                    <a:lumOff val="25000"/>
                  </a:schemeClr>
                </a:solidFill>
                <a:latin typeface="Century Gothic" pitchFamily="34" charset="0"/>
              </a:rPr>
              <a:t>Differences in characteristic of nocturnal enuresis between children and adolescents: a critical appraisal from a large epidemiological study. </a:t>
            </a:r>
            <a:r>
              <a:rPr lang="en-GB" sz="1000" b="0" dirty="0" err="1">
                <a:solidFill>
                  <a:schemeClr val="tx1">
                    <a:lumMod val="75000"/>
                    <a:lumOff val="25000"/>
                  </a:schemeClr>
                </a:solidFill>
                <a:latin typeface="Century Gothic" pitchFamily="34" charset="0"/>
                <a:hlinkClick r:id="rId4"/>
              </a:rPr>
              <a:t>Yeung</a:t>
            </a:r>
            <a:r>
              <a:rPr lang="en-GB" sz="1000" b="0" dirty="0">
                <a:solidFill>
                  <a:schemeClr val="tx1">
                    <a:lumMod val="75000"/>
                    <a:lumOff val="25000"/>
                  </a:schemeClr>
                </a:solidFill>
                <a:latin typeface="Century Gothic" pitchFamily="34" charset="0"/>
                <a:hlinkClick r:id="rId4"/>
              </a:rPr>
              <a:t> et al. </a:t>
            </a:r>
            <a:r>
              <a:rPr lang="en-GB" sz="1000" b="0" i="1" dirty="0">
                <a:solidFill>
                  <a:schemeClr val="tx1">
                    <a:lumMod val="75000"/>
                    <a:lumOff val="25000"/>
                  </a:schemeClr>
                </a:solidFill>
                <a:latin typeface="Century Gothic" pitchFamily="34" charset="0"/>
                <a:hlinkClick r:id="rId4"/>
              </a:rPr>
              <a:t>BJU </a:t>
            </a:r>
            <a:r>
              <a:rPr lang="en-GB" sz="1000" b="0" i="1" dirty="0" err="1">
                <a:solidFill>
                  <a:schemeClr val="tx1">
                    <a:lumMod val="75000"/>
                    <a:lumOff val="25000"/>
                  </a:schemeClr>
                </a:solidFill>
                <a:latin typeface="Century Gothic" pitchFamily="34" charset="0"/>
                <a:hlinkClick r:id="rId4"/>
              </a:rPr>
              <a:t>Int</a:t>
            </a:r>
            <a:r>
              <a:rPr lang="en-GB" sz="1000" b="0" dirty="0">
                <a:solidFill>
                  <a:schemeClr val="tx1">
                    <a:lumMod val="75000"/>
                    <a:lumOff val="25000"/>
                  </a:schemeClr>
                </a:solidFill>
                <a:latin typeface="Century Gothic" pitchFamily="34" charset="0"/>
                <a:hlinkClick r:id="rId4"/>
              </a:rPr>
              <a:t> 97:1069–1073 </a:t>
            </a:r>
            <a:r>
              <a:rPr lang="en-GB" sz="1000" b="0" dirty="0">
                <a:solidFill>
                  <a:schemeClr val="tx1">
                    <a:lumMod val="75000"/>
                    <a:lumOff val="25000"/>
                  </a:schemeClr>
                </a:solidFill>
                <a:latin typeface="Century Gothic" pitchFamily="34" charset="0"/>
              </a:rPr>
              <a:t>Copyright © 2006. Reproduced with permission of John Wiley and Sons, </a:t>
            </a:r>
            <a:r>
              <a:rPr lang="en-GB" sz="1000" b="0" dirty="0" err="1">
                <a:solidFill>
                  <a:schemeClr val="tx1">
                    <a:lumMod val="75000"/>
                    <a:lumOff val="25000"/>
                  </a:schemeClr>
                </a:solidFill>
                <a:latin typeface="Century Gothic" pitchFamily="34" charset="0"/>
              </a:rPr>
              <a:t>Inc</a:t>
            </a:r>
            <a:r>
              <a:rPr lang="en-GB" sz="1000" b="0" dirty="0">
                <a:solidFill>
                  <a:schemeClr val="tx1">
                    <a:lumMod val="75000"/>
                    <a:lumOff val="25000"/>
                  </a:schemeClr>
                </a:solidFill>
                <a:latin typeface="Century Gothic" pitchFamily="34" charset="0"/>
              </a:rPr>
              <a:t> </a:t>
            </a:r>
          </a:p>
        </p:txBody>
      </p:sp>
      <p:pic>
        <p:nvPicPr>
          <p:cNvPr id="89090"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90286" y="1174978"/>
            <a:ext cx="8514453" cy="4413022"/>
          </a:xfrm>
          <a:prstGeom prst="rect">
            <a:avLst/>
          </a:prstGeom>
          <a:noFill/>
          <a:ln w="9525">
            <a:noFill/>
            <a:miter lim="800000"/>
            <a:headEnd/>
            <a:tailEnd/>
          </a:ln>
          <a:effectLst/>
        </p:spPr>
      </p:pic>
    </p:spTree>
    <p:extLst>
      <p:ext uri="{BB962C8B-B14F-4D97-AF65-F5344CB8AC3E}">
        <p14:creationId xmlns:p14="http://schemas.microsoft.com/office/powerpoint/2010/main" val="19790926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Severidad de la Enuresis Vs. Edad</a:t>
            </a:r>
            <a:endParaRPr lang="es-MX" dirty="0"/>
          </a:p>
        </p:txBody>
      </p:sp>
      <p:sp>
        <p:nvSpPr>
          <p:cNvPr id="14338" name="Rectangle 13"/>
          <p:cNvSpPr>
            <a:spLocks noGrp="1" noChangeArrowheads="1"/>
          </p:cNvSpPr>
          <p:nvPr>
            <p:ph type="sldNum" sz="quarter" idx="12"/>
          </p:nvPr>
        </p:nvSpPr>
        <p:spPr/>
        <p:txBody>
          <a:bodyPr/>
          <a:lstStyle/>
          <a:p>
            <a:pPr>
              <a:defRPr/>
            </a:pPr>
            <a:fld id="{D30FF4D5-63F6-4CAC-A6F0-F3F2D31D4E11}" type="slidenum">
              <a:rPr lang="de-DE" smtClean="0"/>
              <a:pPr>
                <a:defRPr/>
              </a:pPr>
              <a:t>12</a:t>
            </a:fld>
            <a:endParaRPr lang="de-DE" smtClean="0"/>
          </a:p>
        </p:txBody>
      </p:sp>
      <p:sp>
        <p:nvSpPr>
          <p:cNvPr id="32789" name="Text Box 6"/>
          <p:cNvSpPr txBox="1">
            <a:spLocks noChangeArrowheads="1"/>
          </p:cNvSpPr>
          <p:nvPr/>
        </p:nvSpPr>
        <p:spPr bwMode="auto">
          <a:xfrm>
            <a:off x="395288" y="6122988"/>
            <a:ext cx="7602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42925" algn="l"/>
              </a:tabLst>
              <a:defRPr sz="1600" b="1">
                <a:solidFill>
                  <a:schemeClr val="tx1"/>
                </a:solidFill>
                <a:latin typeface="Arial" charset="0"/>
                <a:ea typeface="ＭＳ Ｐゴシック" pitchFamily="34" charset="-128"/>
              </a:defRPr>
            </a:lvl1pPr>
            <a:lvl2pPr marL="742950" indent="-285750" eaLnBrk="0" hangingPunct="0">
              <a:tabLst>
                <a:tab pos="542925" algn="l"/>
              </a:tabLst>
              <a:defRPr sz="1600" b="1">
                <a:solidFill>
                  <a:schemeClr val="tx1"/>
                </a:solidFill>
                <a:latin typeface="Arial" charset="0"/>
                <a:ea typeface="ＭＳ Ｐゴシック" pitchFamily="34" charset="-128"/>
              </a:defRPr>
            </a:lvl2pPr>
            <a:lvl3pPr marL="1143000" indent="-228600" eaLnBrk="0" hangingPunct="0">
              <a:tabLst>
                <a:tab pos="542925" algn="l"/>
              </a:tabLst>
              <a:defRPr sz="1600" b="1">
                <a:solidFill>
                  <a:schemeClr val="tx1"/>
                </a:solidFill>
                <a:latin typeface="Arial" charset="0"/>
                <a:ea typeface="ＭＳ Ｐゴシック" pitchFamily="34" charset="-128"/>
              </a:defRPr>
            </a:lvl3pPr>
            <a:lvl4pPr marL="1600200" indent="-228600" eaLnBrk="0" hangingPunct="0">
              <a:tabLst>
                <a:tab pos="542925" algn="l"/>
              </a:tabLst>
              <a:defRPr sz="1600" b="1">
                <a:solidFill>
                  <a:schemeClr val="tx1"/>
                </a:solidFill>
                <a:latin typeface="Arial" charset="0"/>
                <a:ea typeface="ＭＳ Ｐゴシック" pitchFamily="34" charset="-128"/>
              </a:defRPr>
            </a:lvl4pPr>
            <a:lvl5pPr marL="2057400" indent="-228600" eaLnBrk="0" hangingPunct="0">
              <a:tabLst>
                <a:tab pos="542925" algn="l"/>
              </a:tabLst>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9pPr>
          </a:lstStyle>
          <a:p>
            <a:pPr eaLnBrk="1" hangingPunct="1"/>
            <a:r>
              <a:rPr lang="en-GB" sz="1000" b="0" dirty="0">
                <a:solidFill>
                  <a:schemeClr val="tx1">
                    <a:lumMod val="75000"/>
                    <a:lumOff val="25000"/>
                  </a:schemeClr>
                </a:solidFill>
                <a:latin typeface="Century Gothic" pitchFamily="34" charset="0"/>
              </a:rPr>
              <a:t>Differences in characteristic of nocturnal enuresis between children and adolescents: a critical appraisal from a large epidemiological study. </a:t>
            </a:r>
            <a:r>
              <a:rPr lang="en-GB" sz="1000" b="0" dirty="0" err="1">
                <a:solidFill>
                  <a:schemeClr val="tx1">
                    <a:lumMod val="75000"/>
                    <a:lumOff val="25000"/>
                  </a:schemeClr>
                </a:solidFill>
                <a:latin typeface="Century Gothic" pitchFamily="34" charset="0"/>
              </a:rPr>
              <a:t>Yeung</a:t>
            </a:r>
            <a:r>
              <a:rPr lang="en-GB" sz="1000" b="0" dirty="0">
                <a:solidFill>
                  <a:schemeClr val="tx1">
                    <a:lumMod val="75000"/>
                    <a:lumOff val="25000"/>
                  </a:schemeClr>
                </a:solidFill>
                <a:latin typeface="Century Gothic" pitchFamily="34" charset="0"/>
              </a:rPr>
              <a:t> et al. </a:t>
            </a:r>
            <a:r>
              <a:rPr lang="en-GB" sz="1000" b="0" i="1" dirty="0">
                <a:solidFill>
                  <a:schemeClr val="tx1">
                    <a:lumMod val="75000"/>
                    <a:lumOff val="25000"/>
                  </a:schemeClr>
                </a:solidFill>
                <a:latin typeface="Century Gothic" pitchFamily="34" charset="0"/>
              </a:rPr>
              <a:t>BJU </a:t>
            </a:r>
            <a:r>
              <a:rPr lang="en-GB" sz="1000" b="0" i="1" dirty="0" err="1">
                <a:solidFill>
                  <a:schemeClr val="tx1">
                    <a:lumMod val="75000"/>
                    <a:lumOff val="25000"/>
                  </a:schemeClr>
                </a:solidFill>
                <a:latin typeface="Century Gothic" pitchFamily="34" charset="0"/>
              </a:rPr>
              <a:t>Int</a:t>
            </a:r>
            <a:r>
              <a:rPr lang="en-GB" sz="1000" b="0" i="1" dirty="0">
                <a:solidFill>
                  <a:schemeClr val="tx1">
                    <a:lumMod val="75000"/>
                    <a:lumOff val="25000"/>
                  </a:schemeClr>
                </a:solidFill>
                <a:latin typeface="Century Gothic" pitchFamily="34" charset="0"/>
              </a:rPr>
              <a:t> </a:t>
            </a:r>
            <a:r>
              <a:rPr lang="en-GB" sz="1000" b="0" dirty="0" smtClean="0">
                <a:solidFill>
                  <a:schemeClr val="tx1">
                    <a:lumMod val="75000"/>
                    <a:lumOff val="25000"/>
                  </a:schemeClr>
                </a:solidFill>
                <a:latin typeface="Century Gothic" pitchFamily="34" charset="0"/>
              </a:rPr>
              <a:t>97.1069–1073 </a:t>
            </a:r>
            <a:r>
              <a:rPr lang="en-GB" sz="1000" b="0" dirty="0">
                <a:solidFill>
                  <a:schemeClr val="tx1">
                    <a:lumMod val="75000"/>
                    <a:lumOff val="25000"/>
                  </a:schemeClr>
                </a:solidFill>
                <a:latin typeface="Century Gothic" pitchFamily="34" charset="0"/>
              </a:rPr>
              <a:t>Copyright © 2006. Reproduced with permission of John Wiley and Sons, </a:t>
            </a:r>
            <a:r>
              <a:rPr lang="en-GB" sz="1000" b="0" dirty="0" err="1" smtClean="0">
                <a:solidFill>
                  <a:schemeClr val="tx1">
                    <a:lumMod val="75000"/>
                    <a:lumOff val="25000"/>
                  </a:schemeClr>
                </a:solidFill>
                <a:latin typeface="Century Gothic" pitchFamily="34" charset="0"/>
              </a:rPr>
              <a:t>Inc</a:t>
            </a:r>
            <a:endParaRPr lang="en-GB" sz="1000" b="0" dirty="0">
              <a:solidFill>
                <a:schemeClr val="tx1">
                  <a:lumMod val="75000"/>
                  <a:lumOff val="25000"/>
                </a:schemeClr>
              </a:solidFill>
              <a:latin typeface="Century Gothic" pitchFamily="34" charset="0"/>
            </a:endParaRPr>
          </a:p>
        </p:txBody>
      </p:sp>
      <p:pic>
        <p:nvPicPr>
          <p:cNvPr id="91138"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98940" y="1437368"/>
            <a:ext cx="7657632" cy="364263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12"/>
          </p:nvPr>
        </p:nvSpPr>
        <p:spPr/>
        <p:txBody>
          <a:bodyPr/>
          <a:lstStyle/>
          <a:p>
            <a:pPr>
              <a:defRPr/>
            </a:pPr>
            <a:fld id="{90F60FBA-04D7-409D-B22A-98930D5903F3}" type="slidenum">
              <a:rPr lang="de-DE"/>
              <a:pPr>
                <a:defRPr/>
              </a:pPr>
              <a:t>13</a:t>
            </a:fld>
            <a:endParaRPr lang="de-DE"/>
          </a:p>
        </p:txBody>
      </p:sp>
      <p:graphicFrame>
        <p:nvGraphicFramePr>
          <p:cNvPr id="3074" name="AutoShape 2"/>
          <p:cNvGraphicFramePr>
            <a:graphicFrameLocks/>
          </p:cNvGraphicFramePr>
          <p:nvPr>
            <p:custDataLst>
              <p:tags r:id="rId2"/>
            </p:custDataLst>
          </p:nvPr>
        </p:nvGraphicFramePr>
        <p:xfrm>
          <a:off x="-142875" y="-885825"/>
          <a:ext cx="158750" cy="158750"/>
        </p:xfrm>
        <a:graphic>
          <a:graphicData uri="http://schemas.openxmlformats.org/presentationml/2006/ole">
            <mc:AlternateContent xmlns:mc="http://schemas.openxmlformats.org/markup-compatibility/2006">
              <mc:Choice xmlns:v="urn:schemas-microsoft-com:vml" Requires="v">
                <p:oleObj spid="_x0000_s80917" name="think-cell Slide" r:id="rId8" imgW="0" imgH="0" progId="">
                  <p:embed/>
                </p:oleObj>
              </mc:Choice>
              <mc:Fallback>
                <p:oleObj name="think-cell Slide" r:id="rId8" imgW="0" imgH="0" progId="">
                  <p:embed/>
                  <p:pic>
                    <p:nvPicPr>
                      <p:cNvPr id="0" name="AutoShape 1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2875" y="-885825"/>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3" hidden="1"/>
          <p:cNvSpPr>
            <a:spLocks noChangeArrowheads="1"/>
          </p:cNvSpPr>
          <p:nvPr>
            <p:custDataLst>
              <p:tags r:id="rId3"/>
            </p:custDataLst>
          </p:nvPr>
        </p:nvSpPr>
        <p:spPr bwMode="auto">
          <a:xfrm>
            <a:off x="-142875" y="-885825"/>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US" sz="2000">
                <a:latin typeface="Franklin Gothic Book" pitchFamily="34" charset="0"/>
              </a:rPr>
              <a:t>5</a:t>
            </a:r>
          </a:p>
        </p:txBody>
      </p:sp>
      <p:sp>
        <p:nvSpPr>
          <p:cNvPr id="3100" name="Rectangle 30"/>
          <p:cNvSpPr>
            <a:spLocks noChangeArrowheads="1"/>
          </p:cNvSpPr>
          <p:nvPr>
            <p:custDataLst>
              <p:tags r:id="rId4"/>
            </p:custDataLst>
          </p:nvPr>
        </p:nvSpPr>
        <p:spPr bwMode="auto">
          <a:xfrm>
            <a:off x="388938" y="212864"/>
            <a:ext cx="8196262" cy="707886"/>
          </a:xfrm>
          <a:prstGeom prst="rect">
            <a:avLst/>
          </a:prstGeom>
          <a:extLst/>
        </p:spPr>
        <p:txBody>
          <a:bodyPr vert="horz" lIns="91440" tIns="45720" rIns="91440" bIns="45720" rtlCol="0" anchor="ctr">
            <a:normAutofit fontScale="97500"/>
          </a:bodyPr>
          <a:lstStyle/>
          <a:p>
            <a:pPr algn="ctr" defTabSz="457200"/>
            <a:r>
              <a:rPr lang="en-GB" sz="4000" b="0" dirty="0" err="1" smtClean="0">
                <a:solidFill>
                  <a:srgbClr val="0070C0"/>
                </a:solidFill>
                <a:latin typeface="Century Gothic" pitchFamily="34" charset="0"/>
                <a:ea typeface="+mj-ea"/>
                <a:cs typeface="+mj-cs"/>
              </a:rPr>
              <a:t>Severidad</a:t>
            </a:r>
            <a:r>
              <a:rPr lang="en-GB" sz="4000" b="0" dirty="0" smtClean="0">
                <a:solidFill>
                  <a:srgbClr val="0070C0"/>
                </a:solidFill>
                <a:latin typeface="Century Gothic" pitchFamily="34" charset="0"/>
                <a:ea typeface="+mj-ea"/>
                <a:cs typeface="+mj-cs"/>
              </a:rPr>
              <a:t> de enuresis</a:t>
            </a:r>
            <a:endParaRPr lang="en-GB" sz="4000" b="0" dirty="0">
              <a:solidFill>
                <a:srgbClr val="0070C0"/>
              </a:solidFill>
              <a:latin typeface="Century Gothic" pitchFamily="34" charset="0"/>
              <a:ea typeface="+mj-ea"/>
              <a:cs typeface="+mj-cs"/>
            </a:endParaRPr>
          </a:p>
        </p:txBody>
      </p:sp>
      <p:sp>
        <p:nvSpPr>
          <p:cNvPr id="3104" name="Text Box 32"/>
          <p:cNvSpPr txBox="1">
            <a:spLocks noChangeArrowheads="1"/>
          </p:cNvSpPr>
          <p:nvPr>
            <p:custDataLst>
              <p:tags r:id="rId5"/>
            </p:custDataLst>
          </p:nvPr>
        </p:nvSpPr>
        <p:spPr bwMode="auto">
          <a:xfrm>
            <a:off x="395288" y="6280150"/>
            <a:ext cx="8047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spcBef>
                <a:spcPct val="50000"/>
              </a:spcBef>
            </a:pPr>
            <a:r>
              <a:rPr lang="da-DK" sz="1000" b="0" dirty="0">
                <a:solidFill>
                  <a:schemeClr val="tx1">
                    <a:lumMod val="75000"/>
                    <a:lumOff val="25000"/>
                  </a:schemeClr>
                </a:solidFill>
                <a:latin typeface="Century Gothic" pitchFamily="34" charset="0"/>
              </a:rPr>
              <a:t>Yeung et al. </a:t>
            </a:r>
            <a:r>
              <a:rPr lang="da-DK" sz="1000" b="0" i="1" dirty="0">
                <a:solidFill>
                  <a:schemeClr val="tx1">
                    <a:lumMod val="75000"/>
                    <a:lumOff val="25000"/>
                  </a:schemeClr>
                </a:solidFill>
                <a:latin typeface="Century Gothic" pitchFamily="34" charset="0"/>
              </a:rPr>
              <a:t>BJU Int</a:t>
            </a:r>
            <a:r>
              <a:rPr lang="da-DK" sz="1000" b="0" dirty="0">
                <a:solidFill>
                  <a:schemeClr val="tx1">
                    <a:lumMod val="75000"/>
                    <a:lumOff val="25000"/>
                  </a:schemeClr>
                </a:solidFill>
                <a:latin typeface="Century Gothic" pitchFamily="34" charset="0"/>
              </a:rPr>
              <a:t>  2006;97:1069–1073</a:t>
            </a:r>
          </a:p>
        </p:txBody>
      </p:sp>
      <p:pic>
        <p:nvPicPr>
          <p:cNvPr id="80916" name="Picture 20"/>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295496" y="1124630"/>
            <a:ext cx="8757789" cy="4263799"/>
          </a:xfrm>
          <a:prstGeom prst="rect">
            <a:avLst/>
          </a:prstGeom>
          <a:noFill/>
          <a:ln w="9525">
            <a:noFill/>
            <a:miter lim="800000"/>
            <a:headEnd/>
            <a:tailEnd/>
          </a:ln>
          <a:effectLst/>
        </p:spPr>
      </p:pic>
    </p:spTree>
    <p:extLst>
      <p:ext uri="{BB962C8B-B14F-4D97-AF65-F5344CB8AC3E}">
        <p14:creationId xmlns:p14="http://schemas.microsoft.com/office/powerpoint/2010/main" val="33101799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2536" y="0"/>
            <a:ext cx="8964488" cy="1143000"/>
          </a:xfrm>
        </p:spPr>
        <p:txBody>
          <a:bodyPr>
            <a:noAutofit/>
          </a:bodyPr>
          <a:lstStyle/>
          <a:p>
            <a:pPr algn="ctr"/>
            <a:r>
              <a:rPr lang="es-MX" sz="3200" dirty="0" smtClean="0"/>
              <a:t>Presentación clínica: </a:t>
            </a:r>
            <a:r>
              <a:rPr lang="es-MX" sz="3200" dirty="0" smtClean="0">
                <a:solidFill>
                  <a:schemeClr val="accent1"/>
                </a:solidFill>
              </a:rPr>
              <a:t>Aspectos genéticos</a:t>
            </a:r>
            <a:endParaRPr lang="es-ES" sz="3200" dirty="0" smtClean="0"/>
          </a:p>
        </p:txBody>
      </p:sp>
      <p:sp>
        <p:nvSpPr>
          <p:cNvPr id="168968" name="Rectangle 8"/>
          <p:cNvSpPr>
            <a:spLocks noChangeArrowheads="1"/>
          </p:cNvSpPr>
          <p:nvPr/>
        </p:nvSpPr>
        <p:spPr bwMode="auto">
          <a:xfrm>
            <a:off x="204717" y="6237549"/>
            <a:ext cx="5704764" cy="307777"/>
          </a:xfrm>
          <a:prstGeom prst="rect">
            <a:avLst/>
          </a:prstGeom>
          <a:noFill/>
          <a:ln w="9525">
            <a:noFill/>
            <a:miter lim="800000"/>
            <a:headEnd/>
            <a:tailEnd/>
          </a:ln>
          <a:effectLst/>
        </p:spPr>
        <p:txBody>
          <a:bodyPr wrap="square">
            <a:spAutoFit/>
          </a:bodyPr>
          <a:lstStyle/>
          <a:p>
            <a:pPr algn="l">
              <a:defRPr/>
            </a:pPr>
            <a:r>
              <a:rPr lang="es-MX" sz="1400" b="0" dirty="0" smtClean="0">
                <a:solidFill>
                  <a:schemeClr val="tx1">
                    <a:lumMod val="75000"/>
                    <a:lumOff val="25000"/>
                  </a:schemeClr>
                </a:solidFill>
                <a:latin typeface="Century Gothic" pitchFamily="34" charset="0"/>
              </a:rPr>
              <a:t>J. Am. </a:t>
            </a:r>
            <a:r>
              <a:rPr lang="es-MX" sz="1400" b="0" dirty="0" err="1" smtClean="0">
                <a:solidFill>
                  <a:schemeClr val="tx1">
                    <a:lumMod val="75000"/>
                    <a:lumOff val="25000"/>
                  </a:schemeClr>
                </a:solidFill>
                <a:latin typeface="Century Gothic" pitchFamily="34" charset="0"/>
              </a:rPr>
              <a:t>Acad</a:t>
            </a:r>
            <a:r>
              <a:rPr lang="es-MX" sz="1400" b="0" dirty="0" smtClean="0">
                <a:solidFill>
                  <a:schemeClr val="tx1">
                    <a:lumMod val="75000"/>
                    <a:lumOff val="25000"/>
                  </a:schemeClr>
                </a:solidFill>
                <a:latin typeface="Century Gothic" pitchFamily="34" charset="0"/>
              </a:rPr>
              <a:t>. </a:t>
            </a:r>
            <a:r>
              <a:rPr lang="es-MX" sz="1400" b="0" dirty="0" err="1" smtClean="0">
                <a:solidFill>
                  <a:schemeClr val="tx1">
                    <a:lumMod val="75000"/>
                    <a:lumOff val="25000"/>
                  </a:schemeClr>
                </a:solidFill>
                <a:latin typeface="Century Gothic" pitchFamily="34" charset="0"/>
              </a:rPr>
              <a:t>Cild</a:t>
            </a:r>
            <a:r>
              <a:rPr lang="es-MX" sz="1400" b="0" dirty="0" smtClean="0">
                <a:solidFill>
                  <a:schemeClr val="tx1">
                    <a:lumMod val="75000"/>
                    <a:lumOff val="25000"/>
                  </a:schemeClr>
                </a:solidFill>
                <a:latin typeface="Century Gothic" pitchFamily="34" charset="0"/>
              </a:rPr>
              <a:t> </a:t>
            </a:r>
            <a:r>
              <a:rPr lang="es-MX" sz="1400" b="0" dirty="0" err="1" smtClean="0">
                <a:solidFill>
                  <a:schemeClr val="tx1">
                    <a:lumMod val="75000"/>
                    <a:lumOff val="25000"/>
                  </a:schemeClr>
                </a:solidFill>
                <a:latin typeface="Century Gothic" pitchFamily="34" charset="0"/>
              </a:rPr>
              <a:t>adolesc</a:t>
            </a:r>
            <a:r>
              <a:rPr lang="es-MX" sz="1400" b="0" dirty="0" smtClean="0">
                <a:solidFill>
                  <a:schemeClr val="tx1">
                    <a:lumMod val="75000"/>
                    <a:lumOff val="25000"/>
                  </a:schemeClr>
                </a:solidFill>
                <a:latin typeface="Century Gothic" pitchFamily="34" charset="0"/>
              </a:rPr>
              <a:t>: </a:t>
            </a:r>
            <a:r>
              <a:rPr lang="es-MX" sz="1400" b="0" dirty="0" err="1" smtClean="0">
                <a:solidFill>
                  <a:schemeClr val="tx1">
                    <a:lumMod val="75000"/>
                    <a:lumOff val="25000"/>
                  </a:schemeClr>
                </a:solidFill>
                <a:latin typeface="Century Gothic" pitchFamily="34" charset="0"/>
              </a:rPr>
              <a:t>psychiatry</a:t>
            </a:r>
            <a:r>
              <a:rPr lang="es-MX" sz="1400" b="0" dirty="0" smtClean="0">
                <a:solidFill>
                  <a:schemeClr val="tx1">
                    <a:lumMod val="75000"/>
                    <a:lumOff val="25000"/>
                  </a:schemeClr>
                </a:solidFill>
                <a:latin typeface="Century Gothic" pitchFamily="34" charset="0"/>
              </a:rPr>
              <a:t>; 43:12 2004</a:t>
            </a:r>
            <a:endParaRPr lang="es-ES" sz="1400" b="0" dirty="0">
              <a:solidFill>
                <a:schemeClr val="tx1">
                  <a:lumMod val="75000"/>
                  <a:lumOff val="25000"/>
                </a:schemeClr>
              </a:solidFill>
              <a:latin typeface="Century Gothic" pitchFamily="34" charset="0"/>
            </a:endParaRPr>
          </a:p>
        </p:txBody>
      </p:sp>
      <p:pic>
        <p:nvPicPr>
          <p:cNvPr id="95234"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033236" y="1165680"/>
            <a:ext cx="6978220" cy="4349750"/>
          </a:xfrm>
          <a:prstGeom prst="rect">
            <a:avLst/>
          </a:prstGeom>
          <a:noFill/>
          <a:ln w="9525">
            <a:noFill/>
            <a:miter lim="800000"/>
            <a:headEnd/>
            <a:tailEnd/>
          </a:ln>
          <a:effectLst/>
        </p:spPr>
      </p:pic>
    </p:spTree>
    <p:extLst>
      <p:ext uri="{BB962C8B-B14F-4D97-AF65-F5344CB8AC3E}">
        <p14:creationId xmlns:p14="http://schemas.microsoft.com/office/powerpoint/2010/main" val="24161771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35634" y="0"/>
            <a:ext cx="8501306" cy="861774"/>
          </a:xfrm>
        </p:spPr>
        <p:txBody>
          <a:bodyPr vert="horz" lIns="91440" tIns="45720" rIns="91440" bIns="45720" rtlCol="0" anchor="ctr">
            <a:noAutofit/>
          </a:bodyPr>
          <a:lstStyle/>
          <a:p>
            <a:pPr fontAlgn="base">
              <a:spcAft>
                <a:spcPct val="0"/>
              </a:spcAft>
            </a:pPr>
            <a:r>
              <a:rPr lang="en-GB" sz="2800" dirty="0" smtClean="0"/>
              <a:t>Enuresis </a:t>
            </a:r>
            <a:r>
              <a:rPr lang="en-GB" sz="2800" dirty="0" err="1" smtClean="0"/>
              <a:t>asociada</a:t>
            </a:r>
            <a:r>
              <a:rPr lang="en-GB" sz="2800" dirty="0" smtClean="0"/>
              <a:t> entre padres e </a:t>
            </a:r>
            <a:r>
              <a:rPr lang="en-GB" sz="2800" dirty="0" err="1" smtClean="0"/>
              <a:t>hijos</a:t>
            </a:r>
            <a:endParaRPr lang="en-GB" sz="2800" dirty="0"/>
          </a:p>
        </p:txBody>
      </p:sp>
      <p:sp>
        <p:nvSpPr>
          <p:cNvPr id="34819" name="Slide Number Placeholder 3"/>
          <p:cNvSpPr>
            <a:spLocks noGrp="1"/>
          </p:cNvSpPr>
          <p:nvPr>
            <p:ph type="sldNum" sz="quarter" idx="12"/>
          </p:nvPr>
        </p:nvSpPr>
        <p:spPr/>
        <p:txBody>
          <a:bodyPr/>
          <a:lstStyle/>
          <a:p>
            <a:pPr>
              <a:defRPr/>
            </a:pPr>
            <a:fld id="{9B3E21C3-860F-4A30-AE85-10CA34700765}" type="slidenum">
              <a:rPr lang="de-DE"/>
              <a:pPr>
                <a:defRPr/>
              </a:pPr>
              <a:t>15</a:t>
            </a:fld>
            <a:endParaRPr lang="de-DE"/>
          </a:p>
        </p:txBody>
      </p:sp>
      <p:sp>
        <p:nvSpPr>
          <p:cNvPr id="5" name="Rectangle 3"/>
          <p:cNvSpPr txBox="1">
            <a:spLocks noChangeArrowheads="1"/>
          </p:cNvSpPr>
          <p:nvPr/>
        </p:nvSpPr>
        <p:spPr bwMode="auto">
          <a:xfrm>
            <a:off x="247650" y="1146175"/>
            <a:ext cx="8896350" cy="492443"/>
          </a:xfrm>
          <a:prstGeom prst="rect">
            <a:avLst/>
          </a:prstGeom>
          <a:noFill/>
          <a:ln w="9525">
            <a:noFill/>
            <a:miter lim="800000"/>
            <a:headEnd/>
            <a:tailEnd/>
          </a:ln>
        </p:spPr>
        <p:txBody>
          <a:bodyPr lIns="0" tIns="0" rIns="0" bIns="0">
            <a:spAutoFit/>
          </a:bodyPr>
          <a:lstStyle/>
          <a:p>
            <a:pPr marL="354013" lvl="1" indent="-352425" fontAlgn="auto">
              <a:spcBef>
                <a:spcPts val="0"/>
              </a:spcBef>
              <a:spcAft>
                <a:spcPts val="600"/>
              </a:spcAft>
              <a:buSzPct val="75000"/>
              <a:buFont typeface="Wingdings" pitchFamily="2" charset="2"/>
              <a:buChar char="l"/>
              <a:defRPr/>
            </a:pPr>
            <a:r>
              <a:rPr lang="es-MX" b="0" kern="0" dirty="0">
                <a:solidFill>
                  <a:schemeClr val="tx1">
                    <a:lumMod val="75000"/>
                    <a:lumOff val="25000"/>
                  </a:schemeClr>
                </a:solidFill>
                <a:latin typeface="Century Gothic" pitchFamily="34" charset="0"/>
                <a:cs typeface="Arial" pitchFamily="34" charset="0"/>
              </a:rPr>
              <a:t>Una larga encuesta epidemiológica en internet encontró asociación significativa entre enuresis e incontinencia urinaria en niños y padres</a:t>
            </a:r>
          </a:p>
        </p:txBody>
      </p:sp>
      <p:sp>
        <p:nvSpPr>
          <p:cNvPr id="34822" name="Text Box 10"/>
          <p:cNvSpPr txBox="1">
            <a:spLocks noChangeArrowheads="1"/>
          </p:cNvSpPr>
          <p:nvPr>
            <p:custDataLst>
              <p:tags r:id="rId1"/>
            </p:custDataLst>
          </p:nvPr>
        </p:nvSpPr>
        <p:spPr bwMode="auto">
          <a:xfrm>
            <a:off x="388938" y="6269038"/>
            <a:ext cx="8047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r>
              <a:rPr lang="nl-NL" sz="1000">
                <a:solidFill>
                  <a:srgbClr val="FFFFFF"/>
                </a:solidFill>
                <a:latin typeface="Arial" charset="0"/>
                <a:ea typeface="ＭＳ Ｐゴシック" pitchFamily="34" charset="-128"/>
                <a:hlinkClick r:id="rId4"/>
              </a:rPr>
              <a:t>Von Gontard et al. </a:t>
            </a:r>
            <a:r>
              <a:rPr lang="nl-NL" sz="1000" i="1">
                <a:solidFill>
                  <a:srgbClr val="FFFFFF"/>
                </a:solidFill>
                <a:latin typeface="Arial" charset="0"/>
                <a:ea typeface="ＭＳ Ｐゴシック" pitchFamily="34" charset="-128"/>
                <a:hlinkClick r:id="rId4"/>
              </a:rPr>
              <a:t>J Urol</a:t>
            </a:r>
            <a:r>
              <a:rPr lang="nl-NL" sz="1000">
                <a:solidFill>
                  <a:srgbClr val="FFFFFF"/>
                </a:solidFill>
                <a:latin typeface="Arial" charset="0"/>
                <a:ea typeface="ＭＳ Ｐゴシック" pitchFamily="34" charset="-128"/>
                <a:hlinkClick r:id="rId4"/>
              </a:rPr>
              <a:t> 2011;185:2303–2306</a:t>
            </a:r>
            <a:endParaRPr lang="nl-NL" sz="1000">
              <a:solidFill>
                <a:srgbClr val="FFFFFF"/>
              </a:solidFill>
              <a:latin typeface="Arial" charset="0"/>
              <a:ea typeface="ＭＳ Ｐゴシック" pitchFamily="34" charset="-128"/>
            </a:endParaRPr>
          </a:p>
        </p:txBody>
      </p:sp>
      <p:pic>
        <p:nvPicPr>
          <p:cNvPr id="97282"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451429" y="1611766"/>
            <a:ext cx="7148286" cy="4474715"/>
          </a:xfrm>
          <a:prstGeom prst="rect">
            <a:avLst/>
          </a:prstGeom>
          <a:noFill/>
          <a:ln w="9525">
            <a:noFill/>
            <a:miter lim="800000"/>
            <a:headEnd/>
            <a:tailEnd/>
          </a:ln>
          <a:effectLst/>
        </p:spPr>
      </p:pic>
    </p:spTree>
    <p:extLst>
      <p:ext uri="{BB962C8B-B14F-4D97-AF65-F5344CB8AC3E}">
        <p14:creationId xmlns:p14="http://schemas.microsoft.com/office/powerpoint/2010/main" val="27821071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79278" y="0"/>
            <a:ext cx="8595091" cy="979975"/>
          </a:xfrm>
        </p:spPr>
        <p:txBody>
          <a:bodyPr vert="horz" lIns="91440" tIns="45720" rIns="91440" bIns="45720" rtlCol="0" anchor="ctr">
            <a:normAutofit fontScale="97500"/>
          </a:bodyPr>
          <a:lstStyle/>
          <a:p>
            <a:pPr algn="l" fontAlgn="base">
              <a:spcAft>
                <a:spcPct val="0"/>
              </a:spcAft>
            </a:pPr>
            <a:r>
              <a:rPr lang="en-GB" sz="3600" dirty="0" smtClean="0"/>
              <a:t>Enuresis </a:t>
            </a:r>
            <a:r>
              <a:rPr lang="en-GB" sz="3600" dirty="0" err="1" smtClean="0"/>
              <a:t>esta</a:t>
            </a:r>
            <a:r>
              <a:rPr lang="en-GB" sz="3600" dirty="0" smtClean="0"/>
              <a:t> </a:t>
            </a:r>
            <a:r>
              <a:rPr lang="en-GB" sz="3600" dirty="0" err="1" smtClean="0"/>
              <a:t>asociada</a:t>
            </a:r>
            <a:r>
              <a:rPr lang="en-GB" sz="3600" dirty="0" smtClean="0"/>
              <a:t> con PN</a:t>
            </a:r>
            <a:endParaRPr lang="en-GB" sz="3600" dirty="0"/>
          </a:p>
        </p:txBody>
      </p:sp>
      <p:sp>
        <p:nvSpPr>
          <p:cNvPr id="31747" name="Slide Number Placeholder 3"/>
          <p:cNvSpPr>
            <a:spLocks noGrp="1"/>
          </p:cNvSpPr>
          <p:nvPr>
            <p:ph type="sldNum" sz="quarter" idx="12"/>
          </p:nvPr>
        </p:nvSpPr>
        <p:spPr/>
        <p:txBody>
          <a:bodyPr/>
          <a:lstStyle/>
          <a:p>
            <a:pPr>
              <a:defRPr/>
            </a:pPr>
            <a:fld id="{45CB7309-CE97-4FA2-B55C-914028E95BCF}" type="slidenum">
              <a:rPr lang="de-DE"/>
              <a:pPr>
                <a:defRPr/>
              </a:pPr>
              <a:t>16</a:t>
            </a:fld>
            <a:endParaRPr lang="de-DE"/>
          </a:p>
        </p:txBody>
      </p:sp>
      <p:sp>
        <p:nvSpPr>
          <p:cNvPr id="5" name="Rectangle 3"/>
          <p:cNvSpPr txBox="1">
            <a:spLocks noChangeArrowheads="1"/>
          </p:cNvSpPr>
          <p:nvPr/>
        </p:nvSpPr>
        <p:spPr bwMode="auto">
          <a:xfrm>
            <a:off x="490538" y="1341438"/>
            <a:ext cx="7778750" cy="4231928"/>
          </a:xfrm>
          <a:prstGeom prst="rect">
            <a:avLst/>
          </a:prstGeom>
          <a:noFill/>
          <a:ln w="9525">
            <a:noFill/>
            <a:miter lim="800000"/>
            <a:headEnd/>
            <a:tailEnd/>
          </a:ln>
        </p:spPr>
        <p:txBody>
          <a:bodyPr lIns="0" tIns="0" rIns="0" bIns="0">
            <a:spAutoFit/>
          </a:bodyPr>
          <a:lstStyle/>
          <a:p>
            <a:pPr marL="354013" lvl="1" indent="-352425" fontAlgn="auto">
              <a:spcBef>
                <a:spcPts val="0"/>
              </a:spcBef>
              <a:spcAft>
                <a:spcPts val="600"/>
              </a:spcAft>
              <a:buSzPct val="75000"/>
              <a:buFont typeface="Wingdings" pitchFamily="2" charset="2"/>
              <a:buChar char="l"/>
              <a:defRPr/>
            </a:pPr>
            <a:r>
              <a:rPr lang="es-MX" b="0" kern="0" dirty="0">
                <a:solidFill>
                  <a:schemeClr val="tx1">
                    <a:lumMod val="75000"/>
                    <a:lumOff val="25000"/>
                  </a:schemeClr>
                </a:solidFill>
                <a:latin typeface="Century Gothic" pitchFamily="34" charset="0"/>
                <a:cs typeface="Arial" pitchFamily="34" charset="0"/>
              </a:rPr>
              <a:t>Dos estudios han asociado la incidencia de enuresis con volúmenes urinarios nocturnos más altos en niños afectados por enuresis</a:t>
            </a:r>
          </a:p>
          <a:p>
            <a:pPr marL="811213" lvl="2" indent="-352425" fontAlgn="auto">
              <a:spcBef>
                <a:spcPts val="0"/>
              </a:spcBef>
              <a:spcAft>
                <a:spcPts val="600"/>
              </a:spcAft>
              <a:buSzPct val="75000"/>
              <a:buFont typeface="Wingdings" pitchFamily="2" charset="2"/>
              <a:buChar char="l"/>
              <a:defRPr/>
            </a:pPr>
            <a:r>
              <a:rPr lang="es-MX" b="0" kern="0" dirty="0">
                <a:solidFill>
                  <a:schemeClr val="tx1">
                    <a:lumMod val="75000"/>
                    <a:lumOff val="25000"/>
                  </a:schemeClr>
                </a:solidFill>
                <a:latin typeface="Century Gothic" pitchFamily="34" charset="0"/>
                <a:cs typeface="Arial" pitchFamily="34" charset="0"/>
              </a:rPr>
              <a:t>En un estudio, los perfiles de niveles de HAD en plasma se correlacionaron con la respuesta de </a:t>
            </a:r>
            <a:r>
              <a:rPr lang="es-MX" b="0" kern="0" dirty="0" err="1">
                <a:solidFill>
                  <a:schemeClr val="tx1">
                    <a:lumMod val="75000"/>
                    <a:lumOff val="25000"/>
                  </a:schemeClr>
                </a:solidFill>
                <a:latin typeface="Century Gothic" pitchFamily="34" charset="0"/>
                <a:cs typeface="Arial" pitchFamily="34" charset="0"/>
              </a:rPr>
              <a:t>desmopresina</a:t>
            </a:r>
            <a:r>
              <a:rPr lang="es-MX" b="0" kern="0" dirty="0">
                <a:solidFill>
                  <a:schemeClr val="tx1">
                    <a:lumMod val="75000"/>
                    <a:lumOff val="25000"/>
                  </a:schemeClr>
                </a:solidFill>
                <a:latin typeface="Century Gothic" pitchFamily="34" charset="0"/>
                <a:cs typeface="Arial" pitchFamily="34" charset="0"/>
              </a:rPr>
              <a:t>, la incidencia de enuresis edad de pacientes y genero</a:t>
            </a:r>
            <a:r>
              <a:rPr lang="es-MX" b="0" kern="0" baseline="30000" dirty="0">
                <a:solidFill>
                  <a:schemeClr val="tx1">
                    <a:lumMod val="75000"/>
                    <a:lumOff val="25000"/>
                  </a:schemeClr>
                </a:solidFill>
                <a:latin typeface="Century Gothic" pitchFamily="34" charset="0"/>
                <a:cs typeface="Arial" pitchFamily="34" charset="0"/>
              </a:rPr>
              <a:t>1</a:t>
            </a:r>
          </a:p>
          <a:p>
            <a:pPr marL="811213" lvl="2" indent="-352425" fontAlgn="auto">
              <a:spcBef>
                <a:spcPts val="0"/>
              </a:spcBef>
              <a:spcAft>
                <a:spcPts val="1800"/>
              </a:spcAft>
              <a:buSzPct val="75000"/>
              <a:buFont typeface="Wingdings" pitchFamily="2" charset="2"/>
              <a:buChar char="l"/>
              <a:defRPr/>
            </a:pPr>
            <a:r>
              <a:rPr lang="es-MX" b="0" kern="0" dirty="0">
                <a:solidFill>
                  <a:schemeClr val="tx1">
                    <a:lumMod val="75000"/>
                    <a:lumOff val="25000"/>
                  </a:schemeClr>
                </a:solidFill>
                <a:latin typeface="Century Gothic" pitchFamily="34" charset="0"/>
                <a:cs typeface="Arial" pitchFamily="34" charset="0"/>
              </a:rPr>
              <a:t>El otro estudio analizó los factores afectando el grado de respuesta a la desmopresina</a:t>
            </a:r>
            <a:r>
              <a:rPr lang="es-MX" b="0" kern="0" baseline="30000" dirty="0">
                <a:solidFill>
                  <a:schemeClr val="tx1">
                    <a:lumMod val="75000"/>
                    <a:lumOff val="25000"/>
                  </a:schemeClr>
                </a:solidFill>
                <a:latin typeface="Century Gothic" pitchFamily="34" charset="0"/>
                <a:cs typeface="Arial" pitchFamily="34" charset="0"/>
              </a:rPr>
              <a:t>2</a:t>
            </a:r>
            <a:r>
              <a:rPr lang="es-MX" b="0" kern="0" dirty="0">
                <a:solidFill>
                  <a:schemeClr val="tx1">
                    <a:lumMod val="75000"/>
                    <a:lumOff val="25000"/>
                  </a:schemeClr>
                </a:solidFill>
                <a:latin typeface="Century Gothic" pitchFamily="34" charset="0"/>
                <a:cs typeface="Arial" pitchFamily="34" charset="0"/>
              </a:rPr>
              <a:t> </a:t>
            </a:r>
          </a:p>
          <a:p>
            <a:pPr marL="354013" lvl="1" indent="-352425" fontAlgn="auto">
              <a:spcBef>
                <a:spcPts val="0"/>
              </a:spcBef>
              <a:spcAft>
                <a:spcPts val="600"/>
              </a:spcAft>
              <a:buSzPct val="75000"/>
              <a:buFont typeface="Wingdings" pitchFamily="2" charset="2"/>
              <a:buChar char="l"/>
              <a:defRPr/>
            </a:pPr>
            <a:r>
              <a:rPr lang="es-MX" b="0" kern="0" dirty="0">
                <a:solidFill>
                  <a:schemeClr val="tx1">
                    <a:lumMod val="75000"/>
                    <a:lumOff val="25000"/>
                  </a:schemeClr>
                </a:solidFill>
                <a:latin typeface="Century Gothic" pitchFamily="34" charset="0"/>
                <a:cs typeface="Arial" pitchFamily="34" charset="0"/>
              </a:rPr>
              <a:t>Ambos estudios hallaron que la producción de orina nocturna fue significativamente mayor en las noches de mojar la cama que en las secas. </a:t>
            </a:r>
          </a:p>
          <a:p>
            <a:pPr marL="811213" lvl="2" indent="-352425" fontAlgn="auto">
              <a:spcBef>
                <a:spcPts val="0"/>
              </a:spcBef>
              <a:spcAft>
                <a:spcPts val="600"/>
              </a:spcAft>
              <a:buSzPct val="75000"/>
              <a:buFont typeface="Wingdings" pitchFamily="2" charset="2"/>
              <a:buChar char="l"/>
              <a:defRPr/>
            </a:pPr>
            <a:r>
              <a:rPr lang="es-MX" b="0" kern="0" dirty="0" err="1">
                <a:solidFill>
                  <a:schemeClr val="tx1">
                    <a:lumMod val="75000"/>
                    <a:lumOff val="25000"/>
                  </a:schemeClr>
                </a:solidFill>
                <a:latin typeface="Century Gothic" pitchFamily="34" charset="0"/>
                <a:cs typeface="Arial" pitchFamily="34" charset="0"/>
              </a:rPr>
              <a:t>Rittig</a:t>
            </a:r>
            <a:r>
              <a:rPr lang="es-MX" b="0" kern="0" dirty="0">
                <a:solidFill>
                  <a:schemeClr val="tx1">
                    <a:lumMod val="75000"/>
                    <a:lumOff val="25000"/>
                  </a:schemeClr>
                </a:solidFill>
                <a:latin typeface="Century Gothic" pitchFamily="34" charset="0"/>
                <a:cs typeface="Arial" pitchFamily="34" charset="0"/>
              </a:rPr>
              <a:t> et al encontró que la PD fue asociada con incremento de </a:t>
            </a:r>
            <a:r>
              <a:rPr lang="es-MX" b="0" kern="0" dirty="0" err="1">
                <a:solidFill>
                  <a:schemeClr val="tx1">
                    <a:lumMod val="75000"/>
                    <a:lumOff val="25000"/>
                  </a:schemeClr>
                </a:solidFill>
                <a:latin typeface="Century Gothic" pitchFamily="34" charset="0"/>
                <a:cs typeface="Arial" pitchFamily="34" charset="0"/>
              </a:rPr>
              <a:t>excresión</a:t>
            </a:r>
            <a:r>
              <a:rPr lang="es-MX" b="0" kern="0" dirty="0">
                <a:solidFill>
                  <a:schemeClr val="tx1">
                    <a:lumMod val="75000"/>
                    <a:lumOff val="25000"/>
                  </a:schemeClr>
                </a:solidFill>
                <a:latin typeface="Century Gothic" pitchFamily="34" charset="0"/>
                <a:cs typeface="Arial" pitchFamily="34" charset="0"/>
              </a:rPr>
              <a:t> de sodio</a:t>
            </a:r>
            <a:r>
              <a:rPr lang="es-MX" b="0" kern="0" baseline="30000" dirty="0">
                <a:solidFill>
                  <a:schemeClr val="tx1">
                    <a:lumMod val="75000"/>
                    <a:lumOff val="25000"/>
                  </a:schemeClr>
                </a:solidFill>
                <a:latin typeface="Century Gothic" pitchFamily="34" charset="0"/>
                <a:cs typeface="Arial" pitchFamily="34" charset="0"/>
              </a:rPr>
              <a:t>1</a:t>
            </a:r>
            <a:endParaRPr lang="es-MX" b="0" kern="0" dirty="0">
              <a:solidFill>
                <a:schemeClr val="tx1">
                  <a:lumMod val="75000"/>
                  <a:lumOff val="25000"/>
                </a:schemeClr>
              </a:solidFill>
              <a:latin typeface="Century Gothic" pitchFamily="34" charset="0"/>
              <a:cs typeface="Arial" pitchFamily="34" charset="0"/>
            </a:endParaRPr>
          </a:p>
          <a:p>
            <a:pPr marL="811213" lvl="2" indent="-352425" fontAlgn="auto">
              <a:spcBef>
                <a:spcPts val="0"/>
              </a:spcBef>
              <a:spcAft>
                <a:spcPct val="20000"/>
              </a:spcAft>
              <a:buSzPct val="75000"/>
              <a:buFont typeface="Wingdings" pitchFamily="2" charset="2"/>
              <a:buChar char="l"/>
              <a:defRPr/>
            </a:pPr>
            <a:r>
              <a:rPr lang="es-MX" b="0" kern="0" dirty="0" err="1">
                <a:solidFill>
                  <a:schemeClr val="tx1">
                    <a:lumMod val="75000"/>
                    <a:lumOff val="25000"/>
                  </a:schemeClr>
                </a:solidFill>
                <a:latin typeface="Century Gothic" pitchFamily="34" charset="0"/>
                <a:cs typeface="Arial" pitchFamily="34" charset="0"/>
              </a:rPr>
              <a:t>Tauris</a:t>
            </a:r>
            <a:r>
              <a:rPr lang="es-MX" b="0" kern="0" dirty="0">
                <a:solidFill>
                  <a:schemeClr val="tx1">
                    <a:lumMod val="75000"/>
                    <a:lumOff val="25000"/>
                  </a:schemeClr>
                </a:solidFill>
                <a:latin typeface="Century Gothic" pitchFamily="34" charset="0"/>
                <a:cs typeface="Arial" pitchFamily="34" charset="0"/>
              </a:rPr>
              <a:t> et al notaron que en las noches secas, la proporción de salida urinaria nocturna al volumen máximo de micciones fue significativamente  menor que 1</a:t>
            </a:r>
            <a:r>
              <a:rPr lang="es-MX" b="0" kern="0" baseline="30000" dirty="0">
                <a:solidFill>
                  <a:schemeClr val="tx1">
                    <a:lumMod val="75000"/>
                    <a:lumOff val="25000"/>
                  </a:schemeClr>
                </a:solidFill>
                <a:latin typeface="Century Gothic" pitchFamily="34" charset="0"/>
                <a:cs typeface="Arial" pitchFamily="34" charset="0"/>
              </a:rPr>
              <a:t>2</a:t>
            </a:r>
            <a:endParaRPr lang="es-MX" b="0" kern="0" dirty="0">
              <a:solidFill>
                <a:schemeClr val="tx1">
                  <a:lumMod val="75000"/>
                  <a:lumOff val="25000"/>
                </a:schemeClr>
              </a:solidFill>
              <a:latin typeface="Century Gothic" pitchFamily="34" charset="0"/>
              <a:cs typeface="Arial" pitchFamily="34" charset="0"/>
            </a:endParaRPr>
          </a:p>
        </p:txBody>
      </p:sp>
      <p:sp>
        <p:nvSpPr>
          <p:cNvPr id="26629" name="Text Box 10"/>
          <p:cNvSpPr txBox="1">
            <a:spLocks noChangeArrowheads="1"/>
          </p:cNvSpPr>
          <p:nvPr>
            <p:custDataLst>
              <p:tags r:id="rId1"/>
            </p:custDataLst>
          </p:nvPr>
        </p:nvSpPr>
        <p:spPr bwMode="auto">
          <a:xfrm>
            <a:off x="388938" y="6253163"/>
            <a:ext cx="80470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spcBef>
                <a:spcPct val="50000"/>
              </a:spcBef>
            </a:pPr>
            <a:r>
              <a:rPr lang="da-DK" sz="1100" b="0" dirty="0">
                <a:solidFill>
                  <a:schemeClr val="tx1">
                    <a:lumMod val="75000"/>
                    <a:lumOff val="25000"/>
                  </a:schemeClr>
                </a:solidFill>
                <a:latin typeface="Century Gothic" pitchFamily="34" charset="0"/>
              </a:rPr>
              <a:t>1. Rittig et al. </a:t>
            </a:r>
            <a:r>
              <a:rPr lang="da-DK" sz="1100" b="0" i="1" dirty="0">
                <a:solidFill>
                  <a:schemeClr val="tx1">
                    <a:lumMod val="75000"/>
                    <a:lumOff val="25000"/>
                  </a:schemeClr>
                </a:solidFill>
                <a:latin typeface="Century Gothic" pitchFamily="34" charset="0"/>
              </a:rPr>
              <a:t>J Urol </a:t>
            </a:r>
            <a:r>
              <a:rPr lang="da-DK" sz="1100" b="0" dirty="0">
                <a:solidFill>
                  <a:schemeClr val="tx1">
                    <a:lumMod val="75000"/>
                    <a:lumOff val="25000"/>
                  </a:schemeClr>
                </a:solidFill>
                <a:latin typeface="Century Gothic" pitchFamily="34" charset="0"/>
              </a:rPr>
              <a:t>2008;179:2389–2395; 2. </a:t>
            </a:r>
            <a:r>
              <a:rPr lang="da-DK" sz="1100" b="0" dirty="0">
                <a:solidFill>
                  <a:schemeClr val="tx1">
                    <a:lumMod val="75000"/>
                    <a:lumOff val="25000"/>
                  </a:schemeClr>
                </a:solidFill>
                <a:latin typeface="Century Gothic" pitchFamily="34" charset="0"/>
                <a:hlinkClick r:id="rId4"/>
              </a:rPr>
              <a:t>Tauris et al. </a:t>
            </a:r>
            <a:r>
              <a:rPr lang="da-DK" sz="1100" b="0" i="1" dirty="0">
                <a:solidFill>
                  <a:schemeClr val="tx1">
                    <a:lumMod val="75000"/>
                    <a:lumOff val="25000"/>
                  </a:schemeClr>
                </a:solidFill>
                <a:latin typeface="Century Gothic" pitchFamily="34" charset="0"/>
                <a:hlinkClick r:id="rId4"/>
              </a:rPr>
              <a:t>J Pediatr Urol </a:t>
            </a:r>
            <a:r>
              <a:rPr lang="da-DK" sz="1100" b="0" dirty="0">
                <a:solidFill>
                  <a:schemeClr val="tx1">
                    <a:lumMod val="75000"/>
                    <a:lumOff val="25000"/>
                  </a:schemeClr>
                </a:solidFill>
                <a:latin typeface="Century Gothic" pitchFamily="34" charset="0"/>
                <a:hlinkClick r:id="rId4"/>
              </a:rPr>
              <a:t>2011; Apr 20 epub ahead of print</a:t>
            </a:r>
            <a:endParaRPr lang="da-DK" sz="1100" b="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153043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316706" y="1168566"/>
            <a:ext cx="8340725" cy="4032250"/>
          </a:xfrm>
        </p:spPr>
        <p:txBody>
          <a:bodyPr lIns="0" tIns="0" rIns="0" bIns="0">
            <a:normAutofit lnSpcReduction="10000"/>
          </a:bodyPr>
          <a:lstStyle/>
          <a:p>
            <a:pPr marL="354013" lvl="1" indent="-352425" fontAlgn="auto">
              <a:spcBef>
                <a:spcPct val="0"/>
              </a:spcBef>
              <a:spcAft>
                <a:spcPts val="1200"/>
              </a:spcAft>
              <a:buClr>
                <a:schemeClr val="tx1"/>
              </a:buClr>
              <a:buSzPct val="75000"/>
              <a:buFont typeface="Wingdings" pitchFamily="2" charset="2"/>
              <a:buChar char="l"/>
              <a:defRPr/>
            </a:pPr>
            <a:r>
              <a:rPr lang="es-MX" sz="2000" dirty="0" smtClean="0">
                <a:cs typeface="Arial" pitchFamily="34" charset="0"/>
              </a:rPr>
              <a:t>Enuresis prevalente como condición estresante causa en la familia completa alteración social y económica</a:t>
            </a:r>
            <a:endParaRPr lang="es-MX" sz="2000" baseline="30000" dirty="0" smtClean="0">
              <a:cs typeface="Arial" pitchFamily="34" charset="0"/>
            </a:endParaRPr>
          </a:p>
          <a:p>
            <a:pPr marL="354013" lvl="1" indent="-352425" fontAlgn="auto">
              <a:spcBef>
                <a:spcPct val="0"/>
              </a:spcBef>
              <a:spcAft>
                <a:spcPts val="600"/>
              </a:spcAft>
              <a:buClr>
                <a:schemeClr val="tx1"/>
              </a:buClr>
              <a:buSzPct val="75000"/>
              <a:buFont typeface="Wingdings" pitchFamily="2" charset="2"/>
              <a:buChar char="l"/>
              <a:defRPr/>
            </a:pPr>
            <a:r>
              <a:rPr lang="es-MX" sz="2000" dirty="0" smtClean="0">
                <a:cs typeface="Arial" pitchFamily="34" charset="0"/>
              </a:rPr>
              <a:t>Enuresis es causa de falla a llenado completo de la vejiga, producción de orina nocturna excediendo la capacidad vesical</a:t>
            </a:r>
          </a:p>
          <a:p>
            <a:pPr marL="615951" lvl="2" indent="-352425" fontAlgn="auto">
              <a:spcBef>
                <a:spcPct val="0"/>
              </a:spcBef>
              <a:spcAft>
                <a:spcPts val="1200"/>
              </a:spcAft>
              <a:buClr>
                <a:schemeClr val="tx1"/>
              </a:buClr>
              <a:buSzPct val="75000"/>
              <a:buFont typeface="Wingdings" pitchFamily="2" charset="2"/>
              <a:buChar char="l"/>
              <a:defRPr/>
            </a:pPr>
            <a:r>
              <a:rPr lang="es-MX" sz="1800" dirty="0" smtClean="0">
                <a:cs typeface="Arial" pitchFamily="34" charset="0"/>
              </a:rPr>
              <a:t>Alteración del ciclo circadiano de la secreción de HAD, y consecuencia poliuria nocturna en muchos pacientes</a:t>
            </a:r>
            <a:endParaRPr lang="es-MX" sz="1800" baseline="30000" dirty="0" smtClean="0">
              <a:cs typeface="Arial" pitchFamily="34" charset="0"/>
            </a:endParaRPr>
          </a:p>
          <a:p>
            <a:pPr marL="354013" lvl="1" indent="-352425" fontAlgn="auto">
              <a:spcBef>
                <a:spcPct val="0"/>
              </a:spcBef>
              <a:spcAft>
                <a:spcPts val="1200"/>
              </a:spcAft>
              <a:buClr>
                <a:schemeClr val="tx1"/>
              </a:buClr>
              <a:buSzPct val="75000"/>
              <a:buFont typeface="Wingdings" pitchFamily="2" charset="2"/>
              <a:buChar char="l"/>
              <a:defRPr/>
            </a:pPr>
            <a:r>
              <a:rPr lang="es-MX" sz="2000" dirty="0" smtClean="0">
                <a:cs typeface="Arial" pitchFamily="34" charset="0"/>
              </a:rPr>
              <a:t>Sin tratamiento, enuresis persiste hasta adolescencia y adultos</a:t>
            </a:r>
          </a:p>
          <a:p>
            <a:pPr marL="354013" lvl="1" indent="-352425" fontAlgn="auto">
              <a:spcBef>
                <a:spcPct val="0"/>
              </a:spcBef>
              <a:spcAft>
                <a:spcPts val="1200"/>
              </a:spcAft>
              <a:buClr>
                <a:schemeClr val="tx1"/>
              </a:buClr>
              <a:buSzPct val="75000"/>
              <a:buFont typeface="Wingdings" pitchFamily="2" charset="2"/>
              <a:buChar char="l"/>
              <a:defRPr/>
            </a:pPr>
            <a:r>
              <a:rPr lang="es-MX" sz="2000" dirty="0" smtClean="0">
                <a:cs typeface="Arial" pitchFamily="34" charset="0"/>
              </a:rPr>
              <a:t>Consenso de guías enuresis provee diagnóstico estandarizado y manejo médico</a:t>
            </a:r>
          </a:p>
          <a:p>
            <a:pPr marL="690563" lvl="2" indent="-334963" fontAlgn="auto">
              <a:spcBef>
                <a:spcPct val="0"/>
              </a:spcBef>
              <a:spcAft>
                <a:spcPts val="600"/>
              </a:spcAft>
              <a:buClr>
                <a:schemeClr val="tx1"/>
              </a:buClr>
              <a:buSzPct val="75000"/>
              <a:buFont typeface="Wingdings" pitchFamily="2" charset="2"/>
              <a:buChar char="l"/>
              <a:defRPr/>
            </a:pPr>
            <a:r>
              <a:rPr lang="es-MX" sz="1800" dirty="0" smtClean="0">
                <a:cs typeface="Arial" pitchFamily="34" charset="0"/>
              </a:rPr>
              <a:t>Procedimiento mínimo diagnóstico</a:t>
            </a:r>
          </a:p>
          <a:p>
            <a:pPr marL="690563" lvl="2" indent="-334963" fontAlgn="auto">
              <a:spcBef>
                <a:spcPct val="0"/>
              </a:spcBef>
              <a:spcAft>
                <a:spcPts val="600"/>
              </a:spcAft>
              <a:buClr>
                <a:schemeClr val="tx1"/>
              </a:buClr>
              <a:buSzPct val="75000"/>
              <a:buFont typeface="Wingdings" pitchFamily="2" charset="2"/>
              <a:buChar char="l"/>
              <a:defRPr/>
            </a:pPr>
            <a:r>
              <a:rPr lang="es-MX" sz="1800" dirty="0" smtClean="0">
                <a:cs typeface="Arial" pitchFamily="34" charset="0"/>
              </a:rPr>
              <a:t>Evaluación más a profundidad</a:t>
            </a:r>
            <a:endParaRPr lang="es-MX" sz="1800" baseline="30000" dirty="0" smtClean="0">
              <a:cs typeface="Arial" pitchFamily="34" charset="0"/>
            </a:endParaRPr>
          </a:p>
        </p:txBody>
      </p:sp>
      <p:sp>
        <p:nvSpPr>
          <p:cNvPr id="119810" name="Rectangle 13"/>
          <p:cNvSpPr>
            <a:spLocks noGrp="1" noChangeArrowheads="1"/>
          </p:cNvSpPr>
          <p:nvPr>
            <p:ph type="sldNum" sz="quarter" idx="12"/>
          </p:nvPr>
        </p:nvSpPr>
        <p:spPr/>
        <p:txBody>
          <a:bodyPr/>
          <a:lstStyle/>
          <a:p>
            <a:pPr>
              <a:defRPr/>
            </a:pPr>
            <a:fld id="{84DE3B7A-ED9C-4E32-A384-D5E168D4B08E}" type="slidenum">
              <a:rPr lang="de-DE"/>
              <a:pPr>
                <a:defRPr/>
              </a:pPr>
              <a:t>17</a:t>
            </a:fld>
            <a:endParaRPr lang="de-DE"/>
          </a:p>
        </p:txBody>
      </p:sp>
      <p:sp>
        <p:nvSpPr>
          <p:cNvPr id="38916" name="Rectangle 6"/>
          <p:cNvSpPr>
            <a:spLocks noChangeArrowheads="1"/>
          </p:cNvSpPr>
          <p:nvPr>
            <p:custDataLst>
              <p:tags r:id="rId1"/>
            </p:custDataLst>
          </p:nvPr>
        </p:nvSpPr>
        <p:spPr bwMode="auto">
          <a:xfrm>
            <a:off x="388938" y="335975"/>
            <a:ext cx="8196262" cy="584775"/>
          </a:xfrm>
          <a:prstGeom prst="rect">
            <a:avLst/>
          </a:prstGeom>
          <a:extLst/>
        </p:spPr>
        <p:txBody>
          <a:bodyPr vert="horz" lIns="91440" tIns="45720" rIns="91440" bIns="45720" rtlCol="0" anchor="ctr">
            <a:noAutofit/>
          </a:bodyPr>
          <a:lstStyle/>
          <a:p>
            <a:pPr algn="ctr" defTabSz="457200"/>
            <a:r>
              <a:rPr lang="es-MX" sz="3200" b="0" smtClean="0">
                <a:solidFill>
                  <a:srgbClr val="0070C0"/>
                </a:solidFill>
                <a:latin typeface="Century Gothic" pitchFamily="34" charset="0"/>
                <a:ea typeface="+mj-ea"/>
                <a:cs typeface="+mj-cs"/>
              </a:rPr>
              <a:t>Resumen: enuresis</a:t>
            </a:r>
            <a:endParaRPr lang="es-MX" sz="3200" b="0">
              <a:solidFill>
                <a:srgbClr val="0070C0"/>
              </a:solidFill>
              <a:latin typeface="Century Gothic" pitchFamily="34" charset="0"/>
              <a:ea typeface="+mj-ea"/>
              <a:cs typeface="+mj-cs"/>
            </a:endParaRPr>
          </a:p>
        </p:txBody>
      </p:sp>
    </p:spTree>
    <p:extLst>
      <p:ext uri="{BB962C8B-B14F-4D97-AF65-F5344CB8AC3E}">
        <p14:creationId xmlns:p14="http://schemas.microsoft.com/office/powerpoint/2010/main" val="32455824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961" y="1091340"/>
            <a:ext cx="8229600" cy="4545186"/>
          </a:xfrm>
        </p:spPr>
        <p:txBody>
          <a:bodyPr>
            <a:normAutofit lnSpcReduction="10000"/>
          </a:bodyPr>
          <a:lstStyle/>
          <a:p>
            <a:pPr marL="0" indent="0">
              <a:buNone/>
            </a:pPr>
            <a:endParaRPr lang="es-MX" dirty="0" smtClean="0"/>
          </a:p>
          <a:p>
            <a:r>
              <a:rPr lang="es-MX" dirty="0" smtClean="0"/>
              <a:t>El 80% de los padres desearían que su medico les hablara sobre incontinencia.</a:t>
            </a:r>
          </a:p>
          <a:p>
            <a:endParaRPr lang="es-MX" dirty="0" smtClean="0"/>
          </a:p>
          <a:p>
            <a:pPr algn="just"/>
            <a:r>
              <a:rPr lang="es-MX" dirty="0" smtClean="0"/>
              <a:t>El 68% de los padres aseguran que su pediatra nunca les pregunto sobre problemas de incontinencia en sus hijos.</a:t>
            </a:r>
          </a:p>
        </p:txBody>
      </p:sp>
      <p:sp>
        <p:nvSpPr>
          <p:cNvPr id="4" name="Slide Number Placeholder 3"/>
          <p:cNvSpPr>
            <a:spLocks noGrp="1"/>
          </p:cNvSpPr>
          <p:nvPr>
            <p:ph type="sldNum" sz="quarter" idx="12"/>
          </p:nvPr>
        </p:nvSpPr>
        <p:spPr/>
        <p:txBody>
          <a:bodyPr/>
          <a:lstStyle/>
          <a:p>
            <a:pPr>
              <a:defRPr/>
            </a:pPr>
            <a:fld id="{AC83A886-83A3-4D8B-A76D-5937D944F832}" type="slidenum">
              <a:rPr lang="de-DE" smtClean="0"/>
              <a:pPr>
                <a:defRPr/>
              </a:pPr>
              <a:t>18</a:t>
            </a:fld>
            <a:endParaRPr lang="de-DE"/>
          </a:p>
        </p:txBody>
      </p:sp>
      <p:sp>
        <p:nvSpPr>
          <p:cNvPr id="2" name="TextBox 1"/>
          <p:cNvSpPr txBox="1"/>
          <p:nvPr/>
        </p:nvSpPr>
        <p:spPr>
          <a:xfrm>
            <a:off x="354841" y="327546"/>
            <a:ext cx="7369791" cy="584775"/>
          </a:xfrm>
          <a:prstGeom prst="rect">
            <a:avLst/>
          </a:prstGeom>
          <a:noFill/>
        </p:spPr>
        <p:txBody>
          <a:bodyPr wrap="square" rtlCol="0">
            <a:spAutoFit/>
          </a:bodyPr>
          <a:lstStyle/>
          <a:p>
            <a:r>
              <a:rPr lang="es-MX" sz="3200" b="0" dirty="0" smtClean="0">
                <a:solidFill>
                  <a:srgbClr val="0070C0"/>
                </a:solidFill>
                <a:latin typeface="Century Gothic" pitchFamily="34" charset="0"/>
              </a:rPr>
              <a:t>¿Qué tanto se habla de enuresis?</a:t>
            </a:r>
            <a:endParaRPr lang="es-MX" sz="3200" b="0" dirty="0">
              <a:solidFill>
                <a:srgbClr val="0070C0"/>
              </a:solidFill>
              <a:latin typeface="Century Gothic" pitchFamily="34" charset="0"/>
            </a:endParaRPr>
          </a:p>
        </p:txBody>
      </p:sp>
    </p:spTree>
    <p:extLst>
      <p:ext uri="{BB962C8B-B14F-4D97-AF65-F5344CB8AC3E}">
        <p14:creationId xmlns:p14="http://schemas.microsoft.com/office/powerpoint/2010/main" val="617995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88624D56-9024-4DC9-9B47-7DFBEFFFB318}" type="slidenum">
              <a:rPr lang="de-DE"/>
              <a:pPr>
                <a:defRPr/>
              </a:pPr>
              <a:t>19</a:t>
            </a:fld>
            <a:endParaRPr lang="de-DE"/>
          </a:p>
        </p:txBody>
      </p:sp>
      <p:pic>
        <p:nvPicPr>
          <p:cNvPr id="4096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974725"/>
            <a:ext cx="2914650" cy="234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75" y="1057275"/>
            <a:ext cx="26924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132" y="3385458"/>
            <a:ext cx="2616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6 CuadroTexto"/>
          <p:cNvSpPr txBox="1">
            <a:spLocks noChangeArrowheads="1"/>
          </p:cNvSpPr>
          <p:nvPr/>
        </p:nvSpPr>
        <p:spPr bwMode="auto">
          <a:xfrm>
            <a:off x="52224" y="5949950"/>
            <a:ext cx="368402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r>
              <a:rPr lang="es-MX" sz="1100" b="0" dirty="0">
                <a:solidFill>
                  <a:schemeClr val="tx1">
                    <a:lumMod val="75000"/>
                    <a:lumOff val="25000"/>
                  </a:schemeClr>
                </a:solidFill>
                <a:latin typeface="Century Gothic" pitchFamily="34" charset="0"/>
              </a:rPr>
              <a:t>Manual en edición  de </a:t>
            </a:r>
            <a:r>
              <a:rPr lang="es-MX" sz="1100" b="0" dirty="0" err="1">
                <a:solidFill>
                  <a:schemeClr val="tx1">
                    <a:lumMod val="75000"/>
                    <a:lumOff val="25000"/>
                  </a:schemeClr>
                </a:solidFill>
                <a:latin typeface="Century Gothic" pitchFamily="34" charset="0"/>
              </a:rPr>
              <a:t>Urodinamia</a:t>
            </a:r>
            <a:r>
              <a:rPr lang="es-MX" sz="1100" b="0" dirty="0">
                <a:solidFill>
                  <a:schemeClr val="tx1">
                    <a:lumMod val="75000"/>
                    <a:lumOff val="25000"/>
                  </a:schemeClr>
                </a:solidFill>
                <a:latin typeface="Century Gothic" pitchFamily="34" charset="0"/>
              </a:rPr>
              <a:t> caricaturizado. </a:t>
            </a:r>
          </a:p>
          <a:p>
            <a:pPr algn="r"/>
            <a:r>
              <a:rPr lang="es-MX" sz="1100" b="0" dirty="0">
                <a:solidFill>
                  <a:schemeClr val="tx1">
                    <a:lumMod val="75000"/>
                    <a:lumOff val="25000"/>
                  </a:schemeClr>
                </a:solidFill>
                <a:latin typeface="Century Gothic" pitchFamily="34" charset="0"/>
              </a:rPr>
              <a:t>Dr. Sergio E. </a:t>
            </a:r>
            <a:r>
              <a:rPr lang="es-MX" sz="1100" b="0" dirty="0" err="1">
                <a:solidFill>
                  <a:schemeClr val="tx1">
                    <a:lumMod val="75000"/>
                    <a:lumOff val="25000"/>
                  </a:schemeClr>
                </a:solidFill>
                <a:latin typeface="Century Gothic" pitchFamily="34" charset="0"/>
              </a:rPr>
              <a:t>Ureta</a:t>
            </a:r>
            <a:r>
              <a:rPr lang="es-MX" sz="1100" b="0" dirty="0">
                <a:solidFill>
                  <a:schemeClr val="tx1">
                    <a:lumMod val="75000"/>
                    <a:lumOff val="25000"/>
                  </a:schemeClr>
                </a:solidFill>
                <a:latin typeface="Century Gothic" pitchFamily="34" charset="0"/>
              </a:rPr>
              <a:t> Sánchez. Dra. Paola Jurado M.</a:t>
            </a:r>
          </a:p>
          <a:p>
            <a:pPr algn="r"/>
            <a:r>
              <a:rPr lang="es-MX" sz="1100" b="0" dirty="0">
                <a:solidFill>
                  <a:schemeClr val="tx1">
                    <a:lumMod val="75000"/>
                    <a:lumOff val="25000"/>
                  </a:schemeClr>
                </a:solidFill>
                <a:latin typeface="Century Gothic" pitchFamily="34" charset="0"/>
              </a:rPr>
              <a:t>Hospital Español de México</a:t>
            </a:r>
          </a:p>
        </p:txBody>
      </p:sp>
      <p:pic>
        <p:nvPicPr>
          <p:cNvPr id="7" name="Picture 6"/>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305708" y="1061358"/>
            <a:ext cx="57150" cy="2422072"/>
          </a:xfrm>
          <a:prstGeom prst="rect">
            <a:avLst/>
          </a:prstGeom>
        </p:spPr>
      </p:pic>
      <p:pic>
        <p:nvPicPr>
          <p:cNvPr id="8" name="Picture 7"/>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3415392" y="1014187"/>
            <a:ext cx="57150" cy="2422072"/>
          </a:xfrm>
          <a:prstGeom prst="rect">
            <a:avLst/>
          </a:prstGeom>
        </p:spPr>
      </p:pic>
      <p:pic>
        <p:nvPicPr>
          <p:cNvPr id="9" name="Picture 8"/>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rot="5400000">
            <a:off x="1888215" y="1688648"/>
            <a:ext cx="71213" cy="3264353"/>
          </a:xfrm>
          <a:prstGeom prst="rect">
            <a:avLst/>
          </a:prstGeom>
        </p:spPr>
      </p:pic>
      <p:pic>
        <p:nvPicPr>
          <p:cNvPr id="10" name="Picture 9"/>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rot="5400000">
            <a:off x="1859187" y="-590094"/>
            <a:ext cx="71213" cy="3264353"/>
          </a:xfrm>
          <a:prstGeom prst="rect">
            <a:avLst/>
          </a:prstGeom>
        </p:spPr>
      </p:pic>
      <p:pic>
        <p:nvPicPr>
          <p:cNvPr id="11" name="Picture 10"/>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5882822" y="1050472"/>
            <a:ext cx="57150" cy="2422072"/>
          </a:xfrm>
          <a:prstGeom prst="rect">
            <a:avLst/>
          </a:prstGeom>
        </p:spPr>
      </p:pic>
      <p:pic>
        <p:nvPicPr>
          <p:cNvPr id="12" name="Picture 11"/>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8756649" y="1021444"/>
            <a:ext cx="57150" cy="2422072"/>
          </a:xfrm>
          <a:prstGeom prst="rect">
            <a:avLst/>
          </a:prstGeom>
        </p:spPr>
      </p:pic>
      <p:pic>
        <p:nvPicPr>
          <p:cNvPr id="13" name="Picture 12"/>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rot="5400000">
            <a:off x="7229472" y="1804763"/>
            <a:ext cx="71213" cy="3264353"/>
          </a:xfrm>
          <a:prstGeom prst="rect">
            <a:avLst/>
          </a:prstGeom>
        </p:spPr>
      </p:pic>
      <p:pic>
        <p:nvPicPr>
          <p:cNvPr id="14" name="Picture 13"/>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rot="5400000">
            <a:off x="7164158" y="-582837"/>
            <a:ext cx="71213" cy="3264353"/>
          </a:xfrm>
          <a:prstGeom prst="rect">
            <a:avLst/>
          </a:prstGeom>
        </p:spPr>
      </p:pic>
      <p:pic>
        <p:nvPicPr>
          <p:cNvPr id="15" name="Picture 14"/>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3252108" y="3499757"/>
            <a:ext cx="57150" cy="2422072"/>
          </a:xfrm>
          <a:prstGeom prst="rect">
            <a:avLst/>
          </a:prstGeom>
        </p:spPr>
      </p:pic>
      <p:pic>
        <p:nvPicPr>
          <p:cNvPr id="16" name="Picture 15"/>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5926365" y="3525158"/>
            <a:ext cx="57150" cy="2422072"/>
          </a:xfrm>
          <a:prstGeom prst="rect">
            <a:avLst/>
          </a:prstGeom>
        </p:spPr>
      </p:pic>
      <p:pic>
        <p:nvPicPr>
          <p:cNvPr id="17" name="Picture 16"/>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rot="5400000">
            <a:off x="4435473" y="4290334"/>
            <a:ext cx="71213" cy="3264353"/>
          </a:xfrm>
          <a:prstGeom prst="rect">
            <a:avLst/>
          </a:prstGeom>
        </p:spPr>
      </p:pic>
      <p:pic>
        <p:nvPicPr>
          <p:cNvPr id="18" name="Picture 17"/>
          <p:cNvPicPr>
            <a:picLocks/>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rot="5400000">
            <a:off x="4479016" y="1775734"/>
            <a:ext cx="71213" cy="3264353"/>
          </a:xfrm>
          <a:prstGeom prst="rect">
            <a:avLst/>
          </a:prstGeom>
        </p:spPr>
      </p:pic>
    </p:spTree>
    <p:extLst>
      <p:ext uri="{BB962C8B-B14F-4D97-AF65-F5344CB8AC3E}">
        <p14:creationId xmlns:p14="http://schemas.microsoft.com/office/powerpoint/2010/main" val="37762171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Enuresis</a:t>
            </a:r>
            <a:endParaRPr lang="es-MX" dirty="0"/>
          </a:p>
        </p:txBody>
      </p:sp>
      <p:sp>
        <p:nvSpPr>
          <p:cNvPr id="3" name="Content Placeholder 2"/>
          <p:cNvSpPr>
            <a:spLocks noGrp="1"/>
          </p:cNvSpPr>
          <p:nvPr>
            <p:ph idx="1"/>
          </p:nvPr>
        </p:nvSpPr>
        <p:spPr>
          <a:xfrm>
            <a:off x="374848" y="1268760"/>
            <a:ext cx="8229600" cy="4258583"/>
          </a:xfrm>
        </p:spPr>
        <p:txBody>
          <a:bodyPr>
            <a:normAutofit fontScale="85000" lnSpcReduction="10000"/>
          </a:bodyPr>
          <a:lstStyle/>
          <a:p>
            <a:r>
              <a:rPr lang="es-MX" b="1" dirty="0" smtClean="0"/>
              <a:t>Enuresis</a:t>
            </a:r>
            <a:r>
              <a:rPr lang="es-MX" dirty="0" smtClean="0"/>
              <a:t>: incontinencia intermitente de orina durante el sueño. Término utilizado independientemente de la presencia de incontinencia diurna o síntomas del tracto urinario inferior (STUI). La palabra “nocturna” puede utilizarse para clarificar la definición.</a:t>
            </a:r>
          </a:p>
          <a:p>
            <a:pPr marL="0" indent="0">
              <a:buNone/>
            </a:pPr>
            <a:endParaRPr lang="es-MX" dirty="0" smtClean="0"/>
          </a:p>
          <a:p>
            <a:r>
              <a:rPr lang="es-MX" sz="2400" dirty="0" smtClean="0"/>
              <a:t>Nota: en el manejo de STUI en niños es importante reconocer que síntomas que pueden ser normales en niños pequeños pueden ser considerados patológicos en niños mayores, la definición DSM-IV de enuresis nocturna utiliza &gt;5 años como parámetro.</a:t>
            </a:r>
            <a:endParaRPr lang="es-MX" sz="2400" dirty="0"/>
          </a:p>
        </p:txBody>
      </p:sp>
      <p:sp>
        <p:nvSpPr>
          <p:cNvPr id="4" name="Slide Number Placeholder 3"/>
          <p:cNvSpPr>
            <a:spLocks noGrp="1"/>
          </p:cNvSpPr>
          <p:nvPr>
            <p:ph type="sldNum" sz="quarter" idx="12"/>
          </p:nvPr>
        </p:nvSpPr>
        <p:spPr/>
        <p:txBody>
          <a:bodyPr/>
          <a:lstStyle/>
          <a:p>
            <a:pPr>
              <a:defRPr/>
            </a:pPr>
            <a:fld id="{AC83A886-83A3-4D8B-A76D-5937D944F832}" type="slidenum">
              <a:rPr lang="de-DE" smtClean="0"/>
              <a:pPr>
                <a:defRPr/>
              </a:pPr>
              <a:t>2</a:t>
            </a:fld>
            <a:endParaRPr lang="de-DE"/>
          </a:p>
        </p:txBody>
      </p:sp>
      <p:sp>
        <p:nvSpPr>
          <p:cNvPr id="5" name="Text Box 6"/>
          <p:cNvSpPr txBox="1">
            <a:spLocks noChangeArrowheads="1"/>
          </p:cNvSpPr>
          <p:nvPr/>
        </p:nvSpPr>
        <p:spPr bwMode="auto">
          <a:xfrm>
            <a:off x="393700" y="6273800"/>
            <a:ext cx="7602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42925" algn="l"/>
              </a:tabLst>
              <a:defRPr sz="1600" b="1">
                <a:solidFill>
                  <a:schemeClr val="tx1"/>
                </a:solidFill>
                <a:latin typeface="Arial" charset="0"/>
                <a:ea typeface="ＭＳ Ｐゴシック" pitchFamily="34" charset="-128"/>
              </a:defRPr>
            </a:lvl1pPr>
            <a:lvl2pPr marL="742950" indent="-285750" eaLnBrk="0" hangingPunct="0">
              <a:tabLst>
                <a:tab pos="542925" algn="l"/>
              </a:tabLst>
              <a:defRPr sz="1600" b="1">
                <a:solidFill>
                  <a:schemeClr val="tx1"/>
                </a:solidFill>
                <a:latin typeface="Arial" charset="0"/>
                <a:ea typeface="ＭＳ Ｐゴシック" pitchFamily="34" charset="-128"/>
              </a:defRPr>
            </a:lvl2pPr>
            <a:lvl3pPr marL="1143000" indent="-228600" eaLnBrk="0" hangingPunct="0">
              <a:tabLst>
                <a:tab pos="542925" algn="l"/>
              </a:tabLst>
              <a:defRPr sz="1600" b="1">
                <a:solidFill>
                  <a:schemeClr val="tx1"/>
                </a:solidFill>
                <a:latin typeface="Arial" charset="0"/>
                <a:ea typeface="ＭＳ Ｐゴシック" pitchFamily="34" charset="-128"/>
              </a:defRPr>
            </a:lvl3pPr>
            <a:lvl4pPr marL="1600200" indent="-228600" eaLnBrk="0" hangingPunct="0">
              <a:tabLst>
                <a:tab pos="542925" algn="l"/>
              </a:tabLst>
              <a:defRPr sz="1600" b="1">
                <a:solidFill>
                  <a:schemeClr val="tx1"/>
                </a:solidFill>
                <a:latin typeface="Arial" charset="0"/>
                <a:ea typeface="ＭＳ Ｐゴシック" pitchFamily="34" charset="-128"/>
              </a:defRPr>
            </a:lvl4pPr>
            <a:lvl5pPr marL="2057400" indent="-228600" eaLnBrk="0" hangingPunct="0">
              <a:tabLst>
                <a:tab pos="542925" algn="l"/>
              </a:tabLst>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9pPr>
          </a:lstStyle>
          <a:p>
            <a:pPr eaLnBrk="1" hangingPunct="1"/>
            <a:r>
              <a:rPr lang="en-GB" sz="1000" b="0" dirty="0" err="1">
                <a:solidFill>
                  <a:schemeClr val="tx1">
                    <a:lumMod val="75000"/>
                    <a:lumOff val="25000"/>
                  </a:schemeClr>
                </a:solidFill>
                <a:latin typeface="Century Gothic" pitchFamily="34" charset="0"/>
                <a:hlinkClick r:id="rId2"/>
              </a:rPr>
              <a:t>Nevéus</a:t>
            </a:r>
            <a:r>
              <a:rPr lang="en-GB" sz="1000" b="0" dirty="0">
                <a:solidFill>
                  <a:schemeClr val="tx1">
                    <a:lumMod val="75000"/>
                    <a:lumOff val="25000"/>
                  </a:schemeClr>
                </a:solidFill>
                <a:latin typeface="Century Gothic" pitchFamily="34" charset="0"/>
                <a:hlinkClick r:id="rId2"/>
              </a:rPr>
              <a:t> et al. </a:t>
            </a:r>
            <a:r>
              <a:rPr lang="en-GB" sz="1000" b="0" i="1" dirty="0">
                <a:solidFill>
                  <a:schemeClr val="tx1">
                    <a:lumMod val="75000"/>
                    <a:lumOff val="25000"/>
                  </a:schemeClr>
                </a:solidFill>
                <a:latin typeface="Century Gothic" pitchFamily="34" charset="0"/>
                <a:hlinkClick r:id="rId2"/>
              </a:rPr>
              <a:t>J </a:t>
            </a:r>
            <a:r>
              <a:rPr lang="en-GB" sz="1000" b="0" i="1" dirty="0" err="1">
                <a:solidFill>
                  <a:schemeClr val="tx1">
                    <a:lumMod val="75000"/>
                    <a:lumOff val="25000"/>
                  </a:schemeClr>
                </a:solidFill>
                <a:latin typeface="Century Gothic" pitchFamily="34" charset="0"/>
                <a:hlinkClick r:id="rId2"/>
              </a:rPr>
              <a:t>Urol</a:t>
            </a:r>
            <a:r>
              <a:rPr lang="en-GB" sz="1000" b="0" dirty="0">
                <a:solidFill>
                  <a:schemeClr val="tx1">
                    <a:lumMod val="75000"/>
                    <a:lumOff val="25000"/>
                  </a:schemeClr>
                </a:solidFill>
                <a:latin typeface="Century Gothic" pitchFamily="34" charset="0"/>
                <a:hlinkClick r:id="rId2"/>
              </a:rPr>
              <a:t> 2006;176:314–324</a:t>
            </a:r>
            <a:endParaRPr lang="en-GB" sz="1000" b="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2593084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5F1C1D48-AD8B-4BB4-9333-E334F70F349E}" type="slidenum">
              <a:rPr lang="de-DE"/>
              <a:pPr>
                <a:defRPr/>
              </a:pPr>
              <a:t>20</a:t>
            </a:fld>
            <a:endParaRPr lang="de-DE"/>
          </a:p>
        </p:txBody>
      </p:sp>
      <p:pic>
        <p:nvPicPr>
          <p:cNvPr id="39939"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32" y="1423761"/>
            <a:ext cx="3732213"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124" y="1411515"/>
            <a:ext cx="3398837"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050392" y="1221964"/>
            <a:ext cx="158751" cy="3604035"/>
          </a:xfrm>
          <a:prstGeom prst="rect">
            <a:avLst/>
          </a:prstGeom>
        </p:spPr>
      </p:pic>
      <p:pic>
        <p:nvPicPr>
          <p:cNvPr id="8" name="Picture 7"/>
          <p:cNvPicPr>
            <a:picLocks/>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rot="5400000">
            <a:off x="2125260" y="2578834"/>
            <a:ext cx="195837" cy="3971927"/>
          </a:xfrm>
          <a:prstGeom prst="rect">
            <a:avLst/>
          </a:prstGeom>
        </p:spPr>
      </p:pic>
      <p:pic>
        <p:nvPicPr>
          <p:cNvPr id="9" name="Picture 8"/>
          <p:cNvPicPr>
            <a:picLocks/>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rot="5400000">
            <a:off x="2268589" y="-434693"/>
            <a:ext cx="206723" cy="3420383"/>
          </a:xfrm>
          <a:prstGeom prst="rect">
            <a:avLst/>
          </a:prstGeom>
        </p:spPr>
      </p:pic>
      <p:pic>
        <p:nvPicPr>
          <p:cNvPr id="10" name="Picture 9"/>
          <p:cNvPicPr>
            <a:picLocks/>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92792" y="1211079"/>
            <a:ext cx="158751" cy="3604035"/>
          </a:xfrm>
          <a:prstGeom prst="rect">
            <a:avLst/>
          </a:prstGeom>
        </p:spPr>
      </p:pic>
      <p:pic>
        <p:nvPicPr>
          <p:cNvPr id="11" name="Picture 10"/>
          <p:cNvPicPr>
            <a:picLocks/>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8430078" y="1374364"/>
            <a:ext cx="158751" cy="3604035"/>
          </a:xfrm>
          <a:prstGeom prst="rect">
            <a:avLst/>
          </a:prstGeom>
        </p:spPr>
      </p:pic>
      <p:pic>
        <p:nvPicPr>
          <p:cNvPr id="12" name="Picture 11"/>
          <p:cNvPicPr>
            <a:picLocks/>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rot="5400000">
            <a:off x="6504946" y="2731234"/>
            <a:ext cx="195837" cy="3971927"/>
          </a:xfrm>
          <a:prstGeom prst="rect">
            <a:avLst/>
          </a:prstGeom>
        </p:spPr>
      </p:pic>
      <p:pic>
        <p:nvPicPr>
          <p:cNvPr id="13" name="Picture 12"/>
          <p:cNvPicPr>
            <a:picLocks/>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rot="5400000">
            <a:off x="6648275" y="-282293"/>
            <a:ext cx="206723" cy="3420383"/>
          </a:xfrm>
          <a:prstGeom prst="rect">
            <a:avLst/>
          </a:prstGeom>
        </p:spPr>
      </p:pic>
      <p:pic>
        <p:nvPicPr>
          <p:cNvPr id="14" name="Picture 13"/>
          <p:cNvPicPr>
            <a:picLocks/>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772478" y="1363479"/>
            <a:ext cx="158751" cy="3604035"/>
          </a:xfrm>
          <a:prstGeom prst="rect">
            <a:avLst/>
          </a:prstGeom>
        </p:spPr>
      </p:pic>
      <p:sp>
        <p:nvSpPr>
          <p:cNvPr id="15" name="6 CuadroTexto"/>
          <p:cNvSpPr txBox="1">
            <a:spLocks noChangeArrowheads="1"/>
          </p:cNvSpPr>
          <p:nvPr/>
        </p:nvSpPr>
        <p:spPr bwMode="auto">
          <a:xfrm>
            <a:off x="52224" y="5949950"/>
            <a:ext cx="368402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r>
              <a:rPr lang="es-MX" sz="1100" b="0" dirty="0">
                <a:solidFill>
                  <a:schemeClr val="tx1">
                    <a:lumMod val="75000"/>
                    <a:lumOff val="25000"/>
                  </a:schemeClr>
                </a:solidFill>
                <a:latin typeface="Century Gothic" pitchFamily="34" charset="0"/>
              </a:rPr>
              <a:t>Manual en edición  de </a:t>
            </a:r>
            <a:r>
              <a:rPr lang="es-MX" sz="1100" b="0" dirty="0" err="1">
                <a:solidFill>
                  <a:schemeClr val="tx1">
                    <a:lumMod val="75000"/>
                    <a:lumOff val="25000"/>
                  </a:schemeClr>
                </a:solidFill>
                <a:latin typeface="Century Gothic" pitchFamily="34" charset="0"/>
              </a:rPr>
              <a:t>Urodinamia</a:t>
            </a:r>
            <a:r>
              <a:rPr lang="es-MX" sz="1100" b="0" dirty="0">
                <a:solidFill>
                  <a:schemeClr val="tx1">
                    <a:lumMod val="75000"/>
                    <a:lumOff val="25000"/>
                  </a:schemeClr>
                </a:solidFill>
                <a:latin typeface="Century Gothic" pitchFamily="34" charset="0"/>
              </a:rPr>
              <a:t> caricaturizado. </a:t>
            </a:r>
          </a:p>
          <a:p>
            <a:pPr algn="r"/>
            <a:r>
              <a:rPr lang="es-MX" sz="1100" b="0" dirty="0">
                <a:solidFill>
                  <a:schemeClr val="tx1">
                    <a:lumMod val="75000"/>
                    <a:lumOff val="25000"/>
                  </a:schemeClr>
                </a:solidFill>
                <a:latin typeface="Century Gothic" pitchFamily="34" charset="0"/>
              </a:rPr>
              <a:t>Dr. Sergio E. </a:t>
            </a:r>
            <a:r>
              <a:rPr lang="es-MX" sz="1100" b="0" dirty="0" err="1">
                <a:solidFill>
                  <a:schemeClr val="tx1">
                    <a:lumMod val="75000"/>
                    <a:lumOff val="25000"/>
                  </a:schemeClr>
                </a:solidFill>
                <a:latin typeface="Century Gothic" pitchFamily="34" charset="0"/>
              </a:rPr>
              <a:t>Ureta</a:t>
            </a:r>
            <a:r>
              <a:rPr lang="es-MX" sz="1100" b="0" dirty="0">
                <a:solidFill>
                  <a:schemeClr val="tx1">
                    <a:lumMod val="75000"/>
                    <a:lumOff val="25000"/>
                  </a:schemeClr>
                </a:solidFill>
                <a:latin typeface="Century Gothic" pitchFamily="34" charset="0"/>
              </a:rPr>
              <a:t> Sánchez. Dra. Paola Jurado M.</a:t>
            </a:r>
          </a:p>
          <a:p>
            <a:pPr algn="r"/>
            <a:r>
              <a:rPr lang="es-MX" sz="1100" b="0" dirty="0">
                <a:solidFill>
                  <a:schemeClr val="tx1">
                    <a:lumMod val="75000"/>
                    <a:lumOff val="25000"/>
                  </a:schemeClr>
                </a:solidFill>
                <a:latin typeface="Century Gothic" pitchFamily="34" charset="0"/>
              </a:rPr>
              <a:t>Hospital Español de México</a:t>
            </a:r>
          </a:p>
        </p:txBody>
      </p:sp>
    </p:spTree>
    <p:extLst>
      <p:ext uri="{BB962C8B-B14F-4D97-AF65-F5344CB8AC3E}">
        <p14:creationId xmlns:p14="http://schemas.microsoft.com/office/powerpoint/2010/main" val="42031332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Subgrupos en enuresis</a:t>
            </a:r>
            <a:endParaRPr lang="es-MX" dirty="0"/>
          </a:p>
        </p:txBody>
      </p:sp>
      <p:sp>
        <p:nvSpPr>
          <p:cNvPr id="3" name="Content Placeholder 2"/>
          <p:cNvSpPr>
            <a:spLocks noGrp="1"/>
          </p:cNvSpPr>
          <p:nvPr>
            <p:ph idx="1"/>
          </p:nvPr>
        </p:nvSpPr>
        <p:spPr/>
        <p:txBody>
          <a:bodyPr>
            <a:normAutofit fontScale="92500" lnSpcReduction="10000"/>
          </a:bodyPr>
          <a:lstStyle/>
          <a:p>
            <a:r>
              <a:rPr lang="es-MX" dirty="0" err="1" smtClean="0"/>
              <a:t>Monosintomática</a:t>
            </a:r>
            <a:r>
              <a:rPr lang="es-MX" dirty="0" smtClean="0"/>
              <a:t> (ENM): enuresis en un niño sin la presencia de cualquier otro síntoma del tracto urinario inferior como:</a:t>
            </a:r>
          </a:p>
          <a:p>
            <a:pPr lvl="1"/>
            <a:r>
              <a:rPr lang="es-MX" sz="2400" dirty="0"/>
              <a:t>Urgencia</a:t>
            </a:r>
          </a:p>
          <a:p>
            <a:pPr lvl="1"/>
            <a:r>
              <a:rPr lang="es-MX" sz="2400" dirty="0"/>
              <a:t>Incontinencia</a:t>
            </a:r>
          </a:p>
          <a:p>
            <a:pPr lvl="1"/>
            <a:r>
              <a:rPr lang="es-MX" sz="2400" dirty="0"/>
              <a:t>Incremento/ disminución de frecuencia micciones</a:t>
            </a:r>
          </a:p>
          <a:p>
            <a:pPr lvl="1"/>
            <a:r>
              <a:rPr lang="es-MX" sz="2400" dirty="0"/>
              <a:t>Posponer micción</a:t>
            </a:r>
          </a:p>
          <a:p>
            <a:pPr lvl="1"/>
            <a:r>
              <a:rPr lang="es-MX" sz="2400" dirty="0"/>
              <a:t>Maniobras de retención</a:t>
            </a:r>
          </a:p>
          <a:p>
            <a:pPr lvl="1"/>
            <a:r>
              <a:rPr lang="es-MX" sz="2400" dirty="0"/>
              <a:t>Flujo </a:t>
            </a:r>
            <a:r>
              <a:rPr lang="es-MX" sz="2400" dirty="0" smtClean="0"/>
              <a:t>interrumpido</a:t>
            </a:r>
          </a:p>
          <a:p>
            <a:r>
              <a:rPr lang="es-MX" dirty="0" smtClean="0"/>
              <a:t>No </a:t>
            </a:r>
            <a:r>
              <a:rPr lang="es-MX" dirty="0" err="1" smtClean="0"/>
              <a:t>monosintomática</a:t>
            </a:r>
            <a:r>
              <a:rPr lang="es-MX" dirty="0" smtClean="0"/>
              <a:t> (ENNM): enuresis en un niño cuando existen otros STUI.</a:t>
            </a:r>
            <a:endParaRPr lang="es-MX" dirty="0"/>
          </a:p>
        </p:txBody>
      </p:sp>
      <p:sp>
        <p:nvSpPr>
          <p:cNvPr id="4" name="Slide Number Placeholder 3"/>
          <p:cNvSpPr>
            <a:spLocks noGrp="1"/>
          </p:cNvSpPr>
          <p:nvPr>
            <p:ph type="sldNum" sz="quarter" idx="12"/>
          </p:nvPr>
        </p:nvSpPr>
        <p:spPr/>
        <p:txBody>
          <a:bodyPr/>
          <a:lstStyle/>
          <a:p>
            <a:pPr>
              <a:defRPr/>
            </a:pPr>
            <a:fld id="{AC83A886-83A3-4D8B-A76D-5937D944F832}" type="slidenum">
              <a:rPr lang="de-DE" smtClean="0"/>
              <a:pPr>
                <a:defRPr/>
              </a:pPr>
              <a:t>3</a:t>
            </a:fld>
            <a:endParaRPr lang="de-DE"/>
          </a:p>
        </p:txBody>
      </p:sp>
      <p:sp>
        <p:nvSpPr>
          <p:cNvPr id="5" name="Text Box 6"/>
          <p:cNvSpPr txBox="1">
            <a:spLocks noChangeArrowheads="1"/>
          </p:cNvSpPr>
          <p:nvPr/>
        </p:nvSpPr>
        <p:spPr bwMode="auto">
          <a:xfrm>
            <a:off x="393700" y="6273800"/>
            <a:ext cx="7602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42925" algn="l"/>
              </a:tabLst>
              <a:defRPr sz="1600" b="1">
                <a:solidFill>
                  <a:schemeClr val="tx1"/>
                </a:solidFill>
                <a:latin typeface="Arial" charset="0"/>
                <a:ea typeface="ＭＳ Ｐゴシック" pitchFamily="34" charset="-128"/>
              </a:defRPr>
            </a:lvl1pPr>
            <a:lvl2pPr marL="742950" indent="-285750" eaLnBrk="0" hangingPunct="0">
              <a:tabLst>
                <a:tab pos="542925" algn="l"/>
              </a:tabLst>
              <a:defRPr sz="1600" b="1">
                <a:solidFill>
                  <a:schemeClr val="tx1"/>
                </a:solidFill>
                <a:latin typeface="Arial" charset="0"/>
                <a:ea typeface="ＭＳ Ｐゴシック" pitchFamily="34" charset="-128"/>
              </a:defRPr>
            </a:lvl2pPr>
            <a:lvl3pPr marL="1143000" indent="-228600" eaLnBrk="0" hangingPunct="0">
              <a:tabLst>
                <a:tab pos="542925" algn="l"/>
              </a:tabLst>
              <a:defRPr sz="1600" b="1">
                <a:solidFill>
                  <a:schemeClr val="tx1"/>
                </a:solidFill>
                <a:latin typeface="Arial" charset="0"/>
                <a:ea typeface="ＭＳ Ｐゴシック" pitchFamily="34" charset="-128"/>
              </a:defRPr>
            </a:lvl3pPr>
            <a:lvl4pPr marL="1600200" indent="-228600" eaLnBrk="0" hangingPunct="0">
              <a:tabLst>
                <a:tab pos="542925" algn="l"/>
              </a:tabLst>
              <a:defRPr sz="1600" b="1">
                <a:solidFill>
                  <a:schemeClr val="tx1"/>
                </a:solidFill>
                <a:latin typeface="Arial" charset="0"/>
                <a:ea typeface="ＭＳ Ｐゴシック" pitchFamily="34" charset="-128"/>
              </a:defRPr>
            </a:lvl4pPr>
            <a:lvl5pPr marL="2057400" indent="-228600" eaLnBrk="0" hangingPunct="0">
              <a:tabLst>
                <a:tab pos="542925" algn="l"/>
              </a:tabLst>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9pPr>
          </a:lstStyle>
          <a:p>
            <a:pPr eaLnBrk="1" hangingPunct="1"/>
            <a:r>
              <a:rPr lang="en-GB" sz="1000" b="0" dirty="0" err="1">
                <a:solidFill>
                  <a:schemeClr val="tx1">
                    <a:lumMod val="75000"/>
                    <a:lumOff val="25000"/>
                  </a:schemeClr>
                </a:solidFill>
                <a:latin typeface="Century Gothic" pitchFamily="34" charset="0"/>
                <a:hlinkClick r:id="rId2"/>
              </a:rPr>
              <a:t>Nevéus</a:t>
            </a:r>
            <a:r>
              <a:rPr lang="en-GB" sz="1000" b="0" dirty="0">
                <a:solidFill>
                  <a:schemeClr val="tx1">
                    <a:lumMod val="75000"/>
                    <a:lumOff val="25000"/>
                  </a:schemeClr>
                </a:solidFill>
                <a:latin typeface="Century Gothic" pitchFamily="34" charset="0"/>
                <a:hlinkClick r:id="rId2"/>
              </a:rPr>
              <a:t> et al. </a:t>
            </a:r>
            <a:r>
              <a:rPr lang="en-GB" sz="1000" b="0" i="1" dirty="0">
                <a:solidFill>
                  <a:schemeClr val="tx1">
                    <a:lumMod val="75000"/>
                    <a:lumOff val="25000"/>
                  </a:schemeClr>
                </a:solidFill>
                <a:latin typeface="Century Gothic" pitchFamily="34" charset="0"/>
                <a:hlinkClick r:id="rId2"/>
              </a:rPr>
              <a:t>J </a:t>
            </a:r>
            <a:r>
              <a:rPr lang="en-GB" sz="1000" b="0" i="1" dirty="0" err="1">
                <a:solidFill>
                  <a:schemeClr val="tx1">
                    <a:lumMod val="75000"/>
                    <a:lumOff val="25000"/>
                  </a:schemeClr>
                </a:solidFill>
                <a:latin typeface="Century Gothic" pitchFamily="34" charset="0"/>
                <a:hlinkClick r:id="rId2"/>
              </a:rPr>
              <a:t>Urol</a:t>
            </a:r>
            <a:r>
              <a:rPr lang="en-GB" sz="1000" b="0" dirty="0">
                <a:solidFill>
                  <a:schemeClr val="tx1">
                    <a:lumMod val="75000"/>
                    <a:lumOff val="25000"/>
                  </a:schemeClr>
                </a:solidFill>
                <a:latin typeface="Century Gothic" pitchFamily="34" charset="0"/>
                <a:hlinkClick r:id="rId2"/>
              </a:rPr>
              <a:t> 2006;176:314–324</a:t>
            </a:r>
            <a:endParaRPr lang="en-GB" sz="1000" b="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112376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Subdivisiones en enuresis</a:t>
            </a:r>
            <a:endParaRPr lang="es-MX" dirty="0"/>
          </a:p>
        </p:txBody>
      </p:sp>
      <p:sp>
        <p:nvSpPr>
          <p:cNvPr id="9218" name="Rectangle 13"/>
          <p:cNvSpPr>
            <a:spLocks noGrp="1" noChangeArrowheads="1"/>
          </p:cNvSpPr>
          <p:nvPr>
            <p:ph type="sldNum" sz="quarter" idx="12"/>
          </p:nvPr>
        </p:nvSpPr>
        <p:spPr/>
        <p:txBody>
          <a:bodyPr/>
          <a:lstStyle/>
          <a:p>
            <a:pPr>
              <a:defRPr/>
            </a:pPr>
            <a:fld id="{978E54EF-071D-4F59-9962-ACFE3CA7D8D6}" type="slidenum">
              <a:rPr lang="de-DE" smtClean="0"/>
              <a:pPr>
                <a:defRPr/>
              </a:pPr>
              <a:t>4</a:t>
            </a:fld>
            <a:endParaRPr lang="de-DE" smtClean="0"/>
          </a:p>
        </p:txBody>
      </p:sp>
      <p:sp>
        <p:nvSpPr>
          <p:cNvPr id="28677" name="Text Box 6"/>
          <p:cNvSpPr txBox="1">
            <a:spLocks noChangeArrowheads="1"/>
          </p:cNvSpPr>
          <p:nvPr/>
        </p:nvSpPr>
        <p:spPr bwMode="auto">
          <a:xfrm>
            <a:off x="393700" y="6273800"/>
            <a:ext cx="7602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42925" algn="l"/>
              </a:tabLst>
              <a:defRPr sz="1600" b="1">
                <a:solidFill>
                  <a:schemeClr val="tx1"/>
                </a:solidFill>
                <a:latin typeface="Arial" charset="0"/>
                <a:ea typeface="ＭＳ Ｐゴシック" pitchFamily="34" charset="-128"/>
              </a:defRPr>
            </a:lvl1pPr>
            <a:lvl2pPr marL="742950" indent="-285750" eaLnBrk="0" hangingPunct="0">
              <a:tabLst>
                <a:tab pos="542925" algn="l"/>
              </a:tabLst>
              <a:defRPr sz="1600" b="1">
                <a:solidFill>
                  <a:schemeClr val="tx1"/>
                </a:solidFill>
                <a:latin typeface="Arial" charset="0"/>
                <a:ea typeface="ＭＳ Ｐゴシック" pitchFamily="34" charset="-128"/>
              </a:defRPr>
            </a:lvl2pPr>
            <a:lvl3pPr marL="1143000" indent="-228600" eaLnBrk="0" hangingPunct="0">
              <a:tabLst>
                <a:tab pos="542925" algn="l"/>
              </a:tabLst>
              <a:defRPr sz="1600" b="1">
                <a:solidFill>
                  <a:schemeClr val="tx1"/>
                </a:solidFill>
                <a:latin typeface="Arial" charset="0"/>
                <a:ea typeface="ＭＳ Ｐゴシック" pitchFamily="34" charset="-128"/>
              </a:defRPr>
            </a:lvl3pPr>
            <a:lvl4pPr marL="1600200" indent="-228600" eaLnBrk="0" hangingPunct="0">
              <a:tabLst>
                <a:tab pos="542925" algn="l"/>
              </a:tabLst>
              <a:defRPr sz="1600" b="1">
                <a:solidFill>
                  <a:schemeClr val="tx1"/>
                </a:solidFill>
                <a:latin typeface="Arial" charset="0"/>
                <a:ea typeface="ＭＳ Ｐゴシック" pitchFamily="34" charset="-128"/>
              </a:defRPr>
            </a:lvl4pPr>
            <a:lvl5pPr marL="2057400" indent="-228600" eaLnBrk="0" hangingPunct="0">
              <a:tabLst>
                <a:tab pos="542925" algn="l"/>
              </a:tabLst>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542925" algn="l"/>
              </a:tabLst>
              <a:defRPr sz="1600" b="1">
                <a:solidFill>
                  <a:schemeClr val="tx1"/>
                </a:solidFill>
                <a:latin typeface="Arial" charset="0"/>
                <a:ea typeface="ＭＳ Ｐゴシック" pitchFamily="34" charset="-128"/>
              </a:defRPr>
            </a:lvl9pPr>
          </a:lstStyle>
          <a:p>
            <a:pPr eaLnBrk="1" hangingPunct="1"/>
            <a:r>
              <a:rPr lang="en-GB" sz="1000" b="0" dirty="0" err="1">
                <a:solidFill>
                  <a:schemeClr val="tx1">
                    <a:lumMod val="75000"/>
                    <a:lumOff val="25000"/>
                  </a:schemeClr>
                </a:solidFill>
                <a:latin typeface="Century Gothic" pitchFamily="34" charset="0"/>
              </a:rPr>
              <a:t>Nevéus</a:t>
            </a:r>
            <a:r>
              <a:rPr lang="en-GB" sz="1000" b="0" dirty="0">
                <a:solidFill>
                  <a:schemeClr val="tx1">
                    <a:lumMod val="75000"/>
                    <a:lumOff val="25000"/>
                  </a:schemeClr>
                </a:solidFill>
                <a:latin typeface="Century Gothic" pitchFamily="34" charset="0"/>
              </a:rPr>
              <a:t> et al. </a:t>
            </a:r>
            <a:r>
              <a:rPr lang="en-GB" sz="1000" b="0" i="1" dirty="0">
                <a:solidFill>
                  <a:schemeClr val="tx1">
                    <a:lumMod val="75000"/>
                    <a:lumOff val="25000"/>
                  </a:schemeClr>
                </a:solidFill>
                <a:latin typeface="Century Gothic" pitchFamily="34" charset="0"/>
              </a:rPr>
              <a:t>J </a:t>
            </a:r>
            <a:r>
              <a:rPr lang="en-GB" sz="1000" b="0" i="1" dirty="0" err="1">
                <a:solidFill>
                  <a:schemeClr val="tx1">
                    <a:lumMod val="75000"/>
                    <a:lumOff val="25000"/>
                  </a:schemeClr>
                </a:solidFill>
                <a:latin typeface="Century Gothic" pitchFamily="34" charset="0"/>
              </a:rPr>
              <a:t>Urol</a:t>
            </a:r>
            <a:r>
              <a:rPr lang="en-GB" sz="1000" b="0" dirty="0">
                <a:solidFill>
                  <a:schemeClr val="tx1">
                    <a:lumMod val="75000"/>
                    <a:lumOff val="25000"/>
                  </a:schemeClr>
                </a:solidFill>
                <a:latin typeface="Century Gothic" pitchFamily="34" charset="0"/>
              </a:rPr>
              <a:t> 2006;176:314–324</a:t>
            </a:r>
          </a:p>
        </p:txBody>
      </p:sp>
      <p:sp>
        <p:nvSpPr>
          <p:cNvPr id="3" name="Content Placeholder 2"/>
          <p:cNvSpPr>
            <a:spLocks noGrp="1"/>
          </p:cNvSpPr>
          <p:nvPr>
            <p:ph idx="1"/>
          </p:nvPr>
        </p:nvSpPr>
        <p:spPr/>
        <p:txBody>
          <a:bodyPr/>
          <a:lstStyle/>
          <a:p>
            <a:r>
              <a:rPr lang="es-MX" dirty="0" smtClean="0"/>
              <a:t>Primaria (ENP): Enuresis en un niño que no ha logrado mantenerse </a:t>
            </a:r>
            <a:r>
              <a:rPr lang="es-MX" dirty="0"/>
              <a:t>seco por un periodo mayor o igual a 6 meses</a:t>
            </a:r>
            <a:r>
              <a:rPr lang="es-MX" dirty="0" smtClean="0"/>
              <a:t>.</a:t>
            </a:r>
          </a:p>
          <a:p>
            <a:pPr marL="0" indent="0">
              <a:buNone/>
            </a:pPr>
            <a:endParaRPr lang="es-MX" baseline="30000" dirty="0"/>
          </a:p>
          <a:p>
            <a:r>
              <a:rPr lang="es-MX" dirty="0" smtClean="0"/>
              <a:t>Secundaria (ENS): Enuresis en un niño que ya tuvo control al menos durante </a:t>
            </a:r>
            <a:r>
              <a:rPr lang="es-MX" dirty="0"/>
              <a:t>6 meses y después volvió a mojar.</a:t>
            </a:r>
            <a:br>
              <a:rPr lang="es-MX" dirty="0"/>
            </a:br>
            <a:endParaRPr lang="es-MX" dirty="0"/>
          </a:p>
          <a:p>
            <a:endParaRPr lang="es-MX"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sldNum" sz="quarter" idx="12"/>
          </p:nvPr>
        </p:nvSpPr>
        <p:spPr/>
        <p:txBody>
          <a:bodyPr/>
          <a:lstStyle/>
          <a:p>
            <a:pPr>
              <a:defRPr/>
            </a:pPr>
            <a:fld id="{23301545-BACB-4452-B849-90B881C3813B}" type="slidenum">
              <a:rPr lang="de-DE"/>
              <a:pPr>
                <a:defRPr/>
              </a:pPr>
              <a:t>5</a:t>
            </a:fld>
            <a:endParaRPr lang="de-DE"/>
          </a:p>
        </p:txBody>
      </p:sp>
      <p:graphicFrame>
        <p:nvGraphicFramePr>
          <p:cNvPr id="2050" name="AutoShape 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9893" name="think-cell Slide" r:id="rId6" imgW="0" imgH="0" progId="">
                  <p:embed/>
                </p:oleObj>
              </mc:Choice>
              <mc:Fallback>
                <p:oleObj name="think-cell Slide" r:id="rId6" imgW="0" imgH="0" progId="">
                  <p:embed/>
                  <p:pic>
                    <p:nvPicPr>
                      <p:cNvPr id="0" name="AutoShape 1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3" name="Rectangle 17"/>
          <p:cNvSpPr>
            <a:spLocks noChangeArrowheads="1"/>
          </p:cNvSpPr>
          <p:nvPr>
            <p:custDataLst>
              <p:tags r:id="rId3"/>
            </p:custDataLst>
          </p:nvPr>
        </p:nvSpPr>
        <p:spPr bwMode="auto">
          <a:xfrm>
            <a:off x="388938" y="-211617"/>
            <a:ext cx="7213600" cy="1323439"/>
          </a:xfrm>
          <a:prstGeom prst="rect">
            <a:avLst/>
          </a:prstGeom>
          <a:extLst/>
        </p:spPr>
        <p:txBody>
          <a:bodyPr vert="horz" lIns="91440" tIns="45720" rIns="91440" bIns="45720" rtlCol="0" anchor="ctr">
            <a:normAutofit/>
          </a:bodyPr>
          <a:lstStyle/>
          <a:p>
            <a:pPr algn="ctr" defTabSz="457200"/>
            <a:r>
              <a:rPr lang="en-GB" sz="2800" b="0" dirty="0" err="1" smtClean="0">
                <a:solidFill>
                  <a:srgbClr val="0070C0"/>
                </a:solidFill>
                <a:latin typeface="Century Gothic" pitchFamily="34" charset="0"/>
                <a:ea typeface="+mj-ea"/>
                <a:cs typeface="+mj-cs"/>
              </a:rPr>
              <a:t>Diferenciación</a:t>
            </a:r>
            <a:r>
              <a:rPr lang="en-GB" sz="3600" b="0" dirty="0" smtClean="0">
                <a:solidFill>
                  <a:srgbClr val="0070C0"/>
                </a:solidFill>
                <a:latin typeface="Century Gothic" pitchFamily="34" charset="0"/>
                <a:ea typeface="+mj-ea"/>
                <a:cs typeface="+mj-cs"/>
              </a:rPr>
              <a:t> de enuresis</a:t>
            </a:r>
            <a:endParaRPr lang="en-GB" sz="3600" b="0" dirty="0">
              <a:solidFill>
                <a:srgbClr val="0070C0"/>
              </a:solidFill>
              <a:latin typeface="Century Gothic" pitchFamily="34" charset="0"/>
              <a:ea typeface="+mj-ea"/>
              <a:cs typeface="+mj-cs"/>
            </a:endParaRPr>
          </a:p>
        </p:txBody>
      </p:sp>
      <p:sp>
        <p:nvSpPr>
          <p:cNvPr id="2064" name="Text Box 6"/>
          <p:cNvSpPr txBox="1">
            <a:spLocks noChangeArrowheads="1"/>
          </p:cNvSpPr>
          <p:nvPr/>
        </p:nvSpPr>
        <p:spPr bwMode="auto">
          <a:xfrm>
            <a:off x="393700" y="6273800"/>
            <a:ext cx="76025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42925" algn="l"/>
              </a:tabLst>
              <a:defRPr>
                <a:solidFill>
                  <a:schemeClr val="tx1"/>
                </a:solidFill>
                <a:latin typeface="Franklin Gothic Book" pitchFamily="34" charset="0"/>
              </a:defRPr>
            </a:lvl1pPr>
            <a:lvl2pPr marL="742950" indent="-285750">
              <a:tabLst>
                <a:tab pos="542925" algn="l"/>
              </a:tabLst>
              <a:defRPr>
                <a:solidFill>
                  <a:schemeClr val="tx1"/>
                </a:solidFill>
                <a:latin typeface="Franklin Gothic Book" pitchFamily="34" charset="0"/>
              </a:defRPr>
            </a:lvl2pPr>
            <a:lvl3pPr marL="1143000" indent="-228600">
              <a:tabLst>
                <a:tab pos="542925" algn="l"/>
              </a:tabLst>
              <a:defRPr>
                <a:solidFill>
                  <a:schemeClr val="tx1"/>
                </a:solidFill>
                <a:latin typeface="Franklin Gothic Book" pitchFamily="34" charset="0"/>
              </a:defRPr>
            </a:lvl3pPr>
            <a:lvl4pPr marL="1600200" indent="-228600">
              <a:tabLst>
                <a:tab pos="542925" algn="l"/>
              </a:tabLst>
              <a:defRPr>
                <a:solidFill>
                  <a:schemeClr val="tx1"/>
                </a:solidFill>
                <a:latin typeface="Franklin Gothic Book" pitchFamily="34" charset="0"/>
              </a:defRPr>
            </a:lvl4pPr>
            <a:lvl5pPr marL="2057400" indent="-228600">
              <a:tabLst>
                <a:tab pos="542925" algn="l"/>
              </a:tabLst>
              <a:defRPr>
                <a:solidFill>
                  <a:schemeClr val="tx1"/>
                </a:solidFill>
                <a:latin typeface="Franklin Gothic Book" pitchFamily="34" charset="0"/>
              </a:defRPr>
            </a:lvl5pPr>
            <a:lvl6pPr marL="2514600" indent="-228600" fontAlgn="base">
              <a:spcBef>
                <a:spcPct val="0"/>
              </a:spcBef>
              <a:spcAft>
                <a:spcPct val="0"/>
              </a:spcAft>
              <a:tabLst>
                <a:tab pos="542925" algn="l"/>
              </a:tabLst>
              <a:defRPr>
                <a:solidFill>
                  <a:schemeClr val="tx1"/>
                </a:solidFill>
                <a:latin typeface="Franklin Gothic Book" pitchFamily="34" charset="0"/>
              </a:defRPr>
            </a:lvl6pPr>
            <a:lvl7pPr marL="2971800" indent="-228600" fontAlgn="base">
              <a:spcBef>
                <a:spcPct val="0"/>
              </a:spcBef>
              <a:spcAft>
                <a:spcPct val="0"/>
              </a:spcAft>
              <a:tabLst>
                <a:tab pos="542925" algn="l"/>
              </a:tabLst>
              <a:defRPr>
                <a:solidFill>
                  <a:schemeClr val="tx1"/>
                </a:solidFill>
                <a:latin typeface="Franklin Gothic Book" pitchFamily="34" charset="0"/>
              </a:defRPr>
            </a:lvl7pPr>
            <a:lvl8pPr marL="3429000" indent="-228600" fontAlgn="base">
              <a:spcBef>
                <a:spcPct val="0"/>
              </a:spcBef>
              <a:spcAft>
                <a:spcPct val="0"/>
              </a:spcAft>
              <a:tabLst>
                <a:tab pos="542925" algn="l"/>
              </a:tabLst>
              <a:defRPr>
                <a:solidFill>
                  <a:schemeClr val="tx1"/>
                </a:solidFill>
                <a:latin typeface="Franklin Gothic Book" pitchFamily="34" charset="0"/>
              </a:defRPr>
            </a:lvl8pPr>
            <a:lvl9pPr marL="3886200" indent="-228600" fontAlgn="base">
              <a:spcBef>
                <a:spcPct val="0"/>
              </a:spcBef>
              <a:spcAft>
                <a:spcPct val="0"/>
              </a:spcAft>
              <a:tabLst>
                <a:tab pos="542925" algn="l"/>
              </a:tabLst>
              <a:defRPr>
                <a:solidFill>
                  <a:schemeClr val="tx1"/>
                </a:solidFill>
                <a:latin typeface="Franklin Gothic Book" pitchFamily="34" charset="0"/>
              </a:defRPr>
            </a:lvl9pPr>
          </a:lstStyle>
          <a:p>
            <a:r>
              <a:rPr lang="en-GB" sz="1100" b="0" dirty="0" err="1">
                <a:solidFill>
                  <a:schemeClr val="tx1">
                    <a:lumMod val="75000"/>
                    <a:lumOff val="25000"/>
                  </a:schemeClr>
                </a:solidFill>
                <a:latin typeface="Century Gothic" pitchFamily="34" charset="0"/>
              </a:rPr>
              <a:t>Nevéus</a:t>
            </a:r>
            <a:r>
              <a:rPr lang="en-GB" sz="1100" b="0" dirty="0">
                <a:solidFill>
                  <a:schemeClr val="tx1">
                    <a:lumMod val="75000"/>
                    <a:lumOff val="25000"/>
                  </a:schemeClr>
                </a:solidFill>
                <a:latin typeface="Century Gothic" pitchFamily="34" charset="0"/>
              </a:rPr>
              <a:t> et al. </a:t>
            </a:r>
            <a:r>
              <a:rPr lang="en-GB" sz="1100" b="0" i="1" dirty="0">
                <a:solidFill>
                  <a:schemeClr val="tx1">
                    <a:lumMod val="75000"/>
                    <a:lumOff val="25000"/>
                  </a:schemeClr>
                </a:solidFill>
                <a:latin typeface="Century Gothic" pitchFamily="34" charset="0"/>
              </a:rPr>
              <a:t>J </a:t>
            </a:r>
            <a:r>
              <a:rPr lang="en-GB" sz="1100" b="0" i="1" dirty="0" err="1">
                <a:solidFill>
                  <a:schemeClr val="tx1">
                    <a:lumMod val="75000"/>
                    <a:lumOff val="25000"/>
                  </a:schemeClr>
                </a:solidFill>
                <a:latin typeface="Century Gothic" pitchFamily="34" charset="0"/>
              </a:rPr>
              <a:t>Urol</a:t>
            </a:r>
            <a:r>
              <a:rPr lang="en-GB" sz="1100" b="0" dirty="0">
                <a:solidFill>
                  <a:schemeClr val="tx1">
                    <a:lumMod val="75000"/>
                    <a:lumOff val="25000"/>
                  </a:schemeClr>
                </a:solidFill>
                <a:latin typeface="Century Gothic" pitchFamily="34" charset="0"/>
              </a:rPr>
              <a:t> 2006;176:314–324</a:t>
            </a:r>
          </a:p>
        </p:txBody>
      </p:sp>
      <p:pic>
        <p:nvPicPr>
          <p:cNvPr id="79892" name="Picture 20"/>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157873" y="1124856"/>
            <a:ext cx="7154050" cy="4711474"/>
          </a:xfrm>
          <a:prstGeom prst="rect">
            <a:avLst/>
          </a:prstGeom>
          <a:noFill/>
          <a:ln w="9525">
            <a:noFill/>
            <a:miter lim="800000"/>
            <a:headEnd/>
            <a:tailEnd/>
          </a:ln>
          <a:effectLst/>
        </p:spPr>
      </p:pic>
    </p:spTree>
    <p:extLst>
      <p:ext uri="{BB962C8B-B14F-4D97-AF65-F5344CB8AC3E}">
        <p14:creationId xmlns:p14="http://schemas.microsoft.com/office/powerpoint/2010/main" val="18043649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381024" y="1027907"/>
            <a:ext cx="8299450" cy="4525962"/>
          </a:xfrm>
        </p:spPr>
        <p:txBody>
          <a:bodyPr/>
          <a:lstStyle/>
          <a:p>
            <a:pPr>
              <a:buFont typeface="Wingdings 2" pitchFamily="18" charset="2"/>
              <a:buNone/>
            </a:pPr>
            <a:r>
              <a:rPr lang="es-ES" sz="2800" i="1" dirty="0" smtClean="0">
                <a:cs typeface="Arial" charset="0"/>
              </a:rPr>
              <a:t>Según el tipo de enuresis las causas pueden ser: </a:t>
            </a:r>
          </a:p>
          <a:p>
            <a:pPr>
              <a:buFont typeface="Wingdings 2" pitchFamily="18" charset="2"/>
              <a:buNone/>
            </a:pPr>
            <a:endParaRPr lang="es-MX" sz="2400" b="1" dirty="0" smtClean="0">
              <a:cs typeface="Arial" charset="0"/>
            </a:endParaRPr>
          </a:p>
          <a:p>
            <a:pPr>
              <a:buFont typeface="Wingdings 2" pitchFamily="18" charset="2"/>
              <a:buNone/>
            </a:pPr>
            <a:r>
              <a:rPr lang="es-ES" sz="2400" b="1" dirty="0" smtClean="0">
                <a:cs typeface="Arial" charset="0"/>
              </a:rPr>
              <a:t>Enuresis primaria </a:t>
            </a:r>
            <a:r>
              <a:rPr lang="es-ES" sz="2400" b="1" dirty="0" err="1" smtClean="0">
                <a:cs typeface="Arial" charset="0"/>
              </a:rPr>
              <a:t>monosintomática</a:t>
            </a:r>
            <a:r>
              <a:rPr lang="es-ES" sz="2400" dirty="0" smtClean="0">
                <a:cs typeface="Arial" charset="0"/>
              </a:rPr>
              <a:t>:</a:t>
            </a:r>
            <a:r>
              <a:rPr lang="es-ES" sz="2400" i="1" dirty="0" smtClean="0">
                <a:cs typeface="Arial" charset="0"/>
              </a:rPr>
              <a:t> </a:t>
            </a:r>
            <a:endParaRPr lang="es-MX" sz="2400" i="1" dirty="0" smtClean="0">
              <a:cs typeface="Arial" charset="0"/>
            </a:endParaRPr>
          </a:p>
          <a:p>
            <a:r>
              <a:rPr lang="es-ES" sz="2400" dirty="0" smtClean="0">
                <a:cs typeface="Arial" charset="0"/>
              </a:rPr>
              <a:t>Hereditaria</a:t>
            </a:r>
            <a:endParaRPr lang="es-MX" sz="2400" dirty="0" smtClean="0">
              <a:cs typeface="Arial" charset="0"/>
            </a:endParaRPr>
          </a:p>
          <a:p>
            <a:r>
              <a:rPr lang="es-ES" sz="2400" dirty="0" smtClean="0">
                <a:cs typeface="Arial" charset="0"/>
              </a:rPr>
              <a:t>Retraso en  madurez de  mecanismos del control de la micción</a:t>
            </a:r>
            <a:endParaRPr lang="es-MX" sz="2400" dirty="0" smtClean="0">
              <a:cs typeface="Arial" charset="0"/>
            </a:endParaRPr>
          </a:p>
          <a:p>
            <a:r>
              <a:rPr lang="es-ES" sz="2400" dirty="0" smtClean="0">
                <a:cs typeface="Arial" charset="0"/>
              </a:rPr>
              <a:t>Déficit nocturno  de la hormona anti diurética </a:t>
            </a:r>
          </a:p>
          <a:p>
            <a:pPr>
              <a:buFont typeface="Wingdings 2" pitchFamily="18" charset="2"/>
              <a:buNone/>
            </a:pPr>
            <a:endParaRPr lang="es-MX" dirty="0" smtClean="0"/>
          </a:p>
        </p:txBody>
      </p:sp>
      <p:sp>
        <p:nvSpPr>
          <p:cNvPr id="21507" name="3 CuadroTexto"/>
          <p:cNvSpPr txBox="1">
            <a:spLocks noChangeArrowheads="1"/>
          </p:cNvSpPr>
          <p:nvPr/>
        </p:nvSpPr>
        <p:spPr bwMode="auto">
          <a:xfrm>
            <a:off x="109182" y="6333502"/>
            <a:ext cx="91855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r>
              <a:rPr lang="es-MX" sz="1200" b="0" dirty="0" err="1">
                <a:solidFill>
                  <a:schemeClr val="tx1">
                    <a:lumMod val="75000"/>
                    <a:lumOff val="25000"/>
                  </a:schemeClr>
                </a:solidFill>
                <a:latin typeface="Century Gothic" pitchFamily="34" charset="0"/>
              </a:rPr>
              <a:t>Ubeda</a:t>
            </a:r>
            <a:r>
              <a:rPr lang="es-MX" sz="1200" b="0" dirty="0">
                <a:solidFill>
                  <a:schemeClr val="tx1">
                    <a:lumMod val="75000"/>
                    <a:lumOff val="25000"/>
                  </a:schemeClr>
                </a:solidFill>
                <a:latin typeface="Century Gothic" pitchFamily="34" charset="0"/>
              </a:rPr>
              <a:t> </a:t>
            </a:r>
            <a:r>
              <a:rPr lang="es-MX" sz="1200" b="0" dirty="0" err="1">
                <a:solidFill>
                  <a:schemeClr val="tx1">
                    <a:lumMod val="75000"/>
                    <a:lumOff val="25000"/>
                  </a:schemeClr>
                </a:solidFill>
                <a:latin typeface="Century Gothic" pitchFamily="34" charset="0"/>
              </a:rPr>
              <a:t>Sansano</a:t>
            </a:r>
            <a:r>
              <a:rPr lang="es-MX" sz="1200" b="0" dirty="0">
                <a:solidFill>
                  <a:schemeClr val="tx1">
                    <a:lumMod val="75000"/>
                    <a:lumOff val="25000"/>
                  </a:schemeClr>
                </a:solidFill>
                <a:latin typeface="Century Gothic" pitchFamily="34" charset="0"/>
              </a:rPr>
              <a:t> MI. </a:t>
            </a:r>
            <a:r>
              <a:rPr lang="es-MX" sz="1200" b="0" dirty="0" smtClean="0">
                <a:solidFill>
                  <a:schemeClr val="tx1">
                    <a:lumMod val="75000"/>
                    <a:lumOff val="25000"/>
                  </a:schemeClr>
                </a:solidFill>
                <a:latin typeface="Century Gothic" pitchFamily="34" charset="0"/>
              </a:rPr>
              <a:t>.Enuresis </a:t>
            </a:r>
            <a:r>
              <a:rPr lang="es-MX" sz="1200" b="0" dirty="0">
                <a:solidFill>
                  <a:schemeClr val="tx1">
                    <a:lumMod val="75000"/>
                    <a:lumOff val="25000"/>
                  </a:schemeClr>
                </a:solidFill>
                <a:latin typeface="Century Gothic" pitchFamily="34" charset="0"/>
              </a:rPr>
              <a:t>Nocturna Primaria </a:t>
            </a:r>
            <a:r>
              <a:rPr lang="es-MX" sz="1200" b="0" dirty="0" err="1">
                <a:solidFill>
                  <a:schemeClr val="tx1">
                    <a:lumMod val="75000"/>
                    <a:lumOff val="25000"/>
                  </a:schemeClr>
                </a:solidFill>
                <a:latin typeface="Century Gothic" pitchFamily="34" charset="0"/>
              </a:rPr>
              <a:t>Monosintomatica</a:t>
            </a:r>
            <a:r>
              <a:rPr lang="es-MX" sz="1200" b="0" dirty="0">
                <a:solidFill>
                  <a:schemeClr val="tx1">
                    <a:lumMod val="75000"/>
                    <a:lumOff val="25000"/>
                  </a:schemeClr>
                </a:solidFill>
                <a:latin typeface="Century Gothic" pitchFamily="34" charset="0"/>
              </a:rPr>
              <a:t> en atención </a:t>
            </a:r>
            <a:r>
              <a:rPr lang="es-MX" sz="1200" b="0" dirty="0" smtClean="0">
                <a:solidFill>
                  <a:schemeClr val="tx1">
                    <a:lumMod val="75000"/>
                    <a:lumOff val="25000"/>
                  </a:schemeClr>
                </a:solidFill>
                <a:latin typeface="Century Gothic" pitchFamily="34" charset="0"/>
              </a:rPr>
              <a:t>primaria. Guía </a:t>
            </a:r>
            <a:r>
              <a:rPr lang="es-MX" sz="1200" b="0" dirty="0">
                <a:solidFill>
                  <a:schemeClr val="tx1">
                    <a:lumMod val="75000"/>
                    <a:lumOff val="25000"/>
                  </a:schemeClr>
                </a:solidFill>
                <a:latin typeface="Century Gothic" pitchFamily="34" charset="0"/>
              </a:rPr>
              <a:t>de Practicas Clínicas. 2005.</a:t>
            </a:r>
          </a:p>
        </p:txBody>
      </p:sp>
    </p:spTree>
    <p:extLst>
      <p:ext uri="{BB962C8B-B14F-4D97-AF65-F5344CB8AC3E}">
        <p14:creationId xmlns:p14="http://schemas.microsoft.com/office/powerpoint/2010/main" val="41742077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Marcador de contenido"/>
          <p:cNvSpPr>
            <a:spLocks noGrp="1"/>
          </p:cNvSpPr>
          <p:nvPr>
            <p:ph idx="1"/>
          </p:nvPr>
        </p:nvSpPr>
        <p:spPr>
          <a:xfrm>
            <a:off x="59134" y="218369"/>
            <a:ext cx="9139451" cy="5612097"/>
          </a:xfrm>
        </p:spPr>
        <p:txBody>
          <a:bodyPr>
            <a:normAutofit/>
          </a:bodyPr>
          <a:lstStyle/>
          <a:p>
            <a:pPr algn="ctr">
              <a:buFont typeface="Wingdings 2" pitchFamily="18" charset="2"/>
              <a:buNone/>
            </a:pPr>
            <a:r>
              <a:rPr lang="es-MX" dirty="0" smtClean="0">
                <a:solidFill>
                  <a:srgbClr val="0063CD"/>
                </a:solidFill>
              </a:rPr>
              <a:t>¿Qué tan común es y cuál es su frecuencia?</a:t>
            </a:r>
          </a:p>
          <a:p>
            <a:pPr marL="0" indent="0">
              <a:lnSpc>
                <a:spcPct val="150000"/>
              </a:lnSpc>
              <a:buNone/>
            </a:pPr>
            <a:endParaRPr lang="es-MX" sz="2400" dirty="0" smtClean="0">
              <a:cs typeface="Arial" charset="0"/>
            </a:endParaRPr>
          </a:p>
          <a:p>
            <a:pPr>
              <a:lnSpc>
                <a:spcPct val="150000"/>
              </a:lnSpc>
            </a:pPr>
            <a:r>
              <a:rPr lang="es-MX" sz="2400" dirty="0"/>
              <a:t>En México existen cerca de 2.5 millones de </a:t>
            </a:r>
            <a:r>
              <a:rPr lang="es-MX" sz="2400" dirty="0" err="1" smtClean="0"/>
              <a:t>enuréticos</a:t>
            </a:r>
            <a:r>
              <a:rPr lang="es-MX" sz="2400" dirty="0" smtClean="0"/>
              <a:t>.</a:t>
            </a:r>
            <a:endParaRPr lang="es-MX" sz="2400" dirty="0" smtClean="0">
              <a:cs typeface="Arial" charset="0"/>
            </a:endParaRPr>
          </a:p>
          <a:p>
            <a:pPr>
              <a:lnSpc>
                <a:spcPct val="150000"/>
              </a:lnSpc>
            </a:pPr>
            <a:r>
              <a:rPr lang="es-MX" sz="2400" dirty="0" smtClean="0">
                <a:cs typeface="Arial" charset="0"/>
              </a:rPr>
              <a:t>Enfermedad común (niños y adolecentes).</a:t>
            </a:r>
          </a:p>
          <a:p>
            <a:pPr>
              <a:lnSpc>
                <a:spcPct val="150000"/>
              </a:lnSpc>
            </a:pPr>
            <a:r>
              <a:rPr lang="es-MX" sz="2400" dirty="0" smtClean="0">
                <a:cs typeface="Arial" charset="0"/>
              </a:rPr>
              <a:t>Mayor frecuencia en niños que en niñas y tarda más tiempo en curar en los primeros.</a:t>
            </a:r>
          </a:p>
        </p:txBody>
      </p:sp>
      <p:sp>
        <p:nvSpPr>
          <p:cNvPr id="29699" name="3 CuadroTexto"/>
          <p:cNvSpPr txBox="1">
            <a:spLocks noChangeArrowheads="1"/>
          </p:cNvSpPr>
          <p:nvPr/>
        </p:nvSpPr>
        <p:spPr bwMode="auto">
          <a:xfrm>
            <a:off x="0" y="602340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r>
              <a:rPr lang="es-MX" sz="1200" b="0" dirty="0">
                <a:solidFill>
                  <a:schemeClr val="tx1">
                    <a:lumMod val="75000"/>
                    <a:lumOff val="25000"/>
                  </a:schemeClr>
                </a:solidFill>
                <a:latin typeface="Century Gothic" pitchFamily="34" charset="0"/>
              </a:rPr>
              <a:t>Guía de Practica </a:t>
            </a:r>
            <a:r>
              <a:rPr lang="es-MX" sz="1200" b="0" dirty="0" smtClean="0">
                <a:solidFill>
                  <a:schemeClr val="tx1">
                    <a:lumMod val="75000"/>
                    <a:lumOff val="25000"/>
                  </a:schemeClr>
                </a:solidFill>
                <a:latin typeface="Century Gothic" pitchFamily="34" charset="0"/>
              </a:rPr>
              <a:t>Clínica. </a:t>
            </a:r>
          </a:p>
          <a:p>
            <a:r>
              <a:rPr lang="es-MX" sz="1200" b="0" dirty="0" smtClean="0">
                <a:solidFill>
                  <a:schemeClr val="tx1">
                    <a:lumMod val="75000"/>
                    <a:lumOff val="25000"/>
                  </a:schemeClr>
                </a:solidFill>
                <a:latin typeface="Century Gothic" pitchFamily="34" charset="0"/>
              </a:rPr>
              <a:t>Diagnóstico </a:t>
            </a:r>
            <a:r>
              <a:rPr lang="es-MX" sz="1200" b="0" dirty="0">
                <a:solidFill>
                  <a:schemeClr val="tx1">
                    <a:lumMod val="75000"/>
                    <a:lumOff val="25000"/>
                  </a:schemeClr>
                </a:solidFill>
                <a:latin typeface="Century Gothic" pitchFamily="34" charset="0"/>
              </a:rPr>
              <a:t>y tratamiento de la Enuresis no </a:t>
            </a:r>
            <a:r>
              <a:rPr lang="es-MX" sz="1200" b="0" dirty="0" err="1">
                <a:solidFill>
                  <a:schemeClr val="tx1">
                    <a:lumMod val="75000"/>
                    <a:lumOff val="25000"/>
                  </a:schemeClr>
                </a:solidFill>
                <a:latin typeface="Century Gothic" pitchFamily="34" charset="0"/>
              </a:rPr>
              <a:t>Organica</a:t>
            </a:r>
            <a:r>
              <a:rPr lang="es-MX" sz="1200" b="0" dirty="0">
                <a:solidFill>
                  <a:schemeClr val="tx1">
                    <a:lumMod val="75000"/>
                    <a:lumOff val="25000"/>
                  </a:schemeClr>
                </a:solidFill>
                <a:latin typeface="Century Gothic" pitchFamily="34" charset="0"/>
              </a:rPr>
              <a:t> </a:t>
            </a:r>
            <a:r>
              <a:rPr lang="es-MX" sz="1200" b="0" dirty="0" smtClean="0">
                <a:solidFill>
                  <a:schemeClr val="tx1">
                    <a:lumMod val="75000"/>
                    <a:lumOff val="25000"/>
                  </a:schemeClr>
                </a:solidFill>
                <a:latin typeface="Century Gothic" pitchFamily="34" charset="0"/>
              </a:rPr>
              <a:t>en </a:t>
            </a:r>
            <a:r>
              <a:rPr lang="es-MX" sz="1200" b="0" dirty="0">
                <a:solidFill>
                  <a:schemeClr val="tx1">
                    <a:lumMod val="75000"/>
                    <a:lumOff val="25000"/>
                  </a:schemeClr>
                </a:solidFill>
                <a:latin typeface="Century Gothic" pitchFamily="34" charset="0"/>
              </a:rPr>
              <a:t>Edad Pediátrica en el primer nivel de atención.</a:t>
            </a:r>
          </a:p>
          <a:p>
            <a:r>
              <a:rPr lang="es-MX" sz="1200" b="0" dirty="0">
                <a:solidFill>
                  <a:schemeClr val="tx1">
                    <a:lumMod val="75000"/>
                    <a:lumOff val="25000"/>
                  </a:schemeClr>
                </a:solidFill>
                <a:latin typeface="Century Gothic" pitchFamily="34" charset="0"/>
              </a:rPr>
              <a:t>México: Secretaría de Salud;2008.</a:t>
            </a:r>
          </a:p>
        </p:txBody>
      </p:sp>
    </p:spTree>
    <p:extLst>
      <p:ext uri="{BB962C8B-B14F-4D97-AF65-F5344CB8AC3E}">
        <p14:creationId xmlns:p14="http://schemas.microsoft.com/office/powerpoint/2010/main" val="265763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2997" y="0"/>
            <a:ext cx="9780896" cy="838200"/>
          </a:xfrm>
        </p:spPr>
        <p:txBody>
          <a:bodyPr>
            <a:normAutofit/>
          </a:bodyPr>
          <a:lstStyle/>
          <a:p>
            <a:pPr fontAlgn="auto">
              <a:spcAft>
                <a:spcPts val="0"/>
              </a:spcAft>
              <a:defRPr/>
            </a:pPr>
            <a:r>
              <a:rPr lang="es-ES" sz="3200" cap="none" dirty="0" smtClean="0">
                <a:cs typeface="Arial" charset="0"/>
              </a:rPr>
              <a:t>¿Qué tan común es y cuál es su frecuencia?</a:t>
            </a:r>
            <a:endParaRPr lang="es-MX" sz="3200" cap="none" dirty="0"/>
          </a:p>
        </p:txBody>
      </p:sp>
      <p:sp>
        <p:nvSpPr>
          <p:cNvPr id="30723" name="2 Marcador de contenido"/>
          <p:cNvSpPr>
            <a:spLocks noGrp="1"/>
          </p:cNvSpPr>
          <p:nvPr>
            <p:ph idx="1"/>
          </p:nvPr>
        </p:nvSpPr>
        <p:spPr>
          <a:xfrm>
            <a:off x="304800" y="1700213"/>
            <a:ext cx="8299450" cy="4525962"/>
          </a:xfrm>
        </p:spPr>
        <p:txBody>
          <a:bodyPr/>
          <a:lstStyle/>
          <a:p>
            <a:r>
              <a:rPr lang="es-ES" sz="2400" dirty="0" smtClean="0">
                <a:cs typeface="Arial" charset="0"/>
              </a:rPr>
              <a:t>A los 5 años:15 al 20% de los  niños no controlan la orina durante el sueño, con la edad la frecuencia disminuye a razón del 10% anual.</a:t>
            </a:r>
          </a:p>
          <a:p>
            <a:r>
              <a:rPr lang="es-ES" sz="2400" dirty="0" smtClean="0">
                <a:cs typeface="Arial" charset="0"/>
              </a:rPr>
              <a:t>A los 8 años: 7 al 8% padecen enuresis.</a:t>
            </a:r>
          </a:p>
          <a:p>
            <a:r>
              <a:rPr lang="es-ES" sz="2400" dirty="0" smtClean="0">
                <a:cs typeface="Arial" charset="0"/>
              </a:rPr>
              <a:t>De los 10 - 11 años: 2.3 % corresponde a  niñas, del 4 al 5% son niños. </a:t>
            </a:r>
          </a:p>
          <a:p>
            <a:r>
              <a:rPr lang="es-ES" sz="2400" dirty="0" smtClean="0">
                <a:cs typeface="Arial" charset="0"/>
              </a:rPr>
              <a:t>Se estima que persiste este problema en el adulto  del 0.5 al 1%.</a:t>
            </a:r>
            <a:endParaRPr lang="es-MX" sz="2400" dirty="0" smtClean="0">
              <a:cs typeface="Arial" charset="0"/>
            </a:endParaRPr>
          </a:p>
          <a:p>
            <a:endParaRPr lang="es-MX" dirty="0" smtClean="0"/>
          </a:p>
        </p:txBody>
      </p:sp>
      <p:sp>
        <p:nvSpPr>
          <p:cNvPr id="30724" name="3 CuadroTexto"/>
          <p:cNvSpPr txBox="1">
            <a:spLocks noChangeArrowheads="1"/>
          </p:cNvSpPr>
          <p:nvPr/>
        </p:nvSpPr>
        <p:spPr bwMode="auto">
          <a:xfrm>
            <a:off x="0" y="6026150"/>
            <a:ext cx="60035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r>
              <a:rPr lang="es-MX" sz="1200" b="0" dirty="0">
                <a:solidFill>
                  <a:schemeClr val="tx1">
                    <a:lumMod val="75000"/>
                    <a:lumOff val="25000"/>
                  </a:schemeClr>
                </a:solidFill>
                <a:latin typeface="Century Gothic" pitchFamily="34" charset="0"/>
              </a:rPr>
              <a:t>L. M. Rodriguez Fernández, J. M. </a:t>
            </a:r>
            <a:r>
              <a:rPr lang="es-MX" sz="1200" b="0" dirty="0" err="1">
                <a:solidFill>
                  <a:schemeClr val="tx1">
                    <a:lumMod val="75000"/>
                    <a:lumOff val="25000"/>
                  </a:schemeClr>
                </a:solidFill>
                <a:latin typeface="Century Gothic" pitchFamily="34" charset="0"/>
              </a:rPr>
              <a:t>Marugan</a:t>
            </a:r>
            <a:r>
              <a:rPr lang="es-MX" sz="1200" b="0" dirty="0">
                <a:solidFill>
                  <a:schemeClr val="tx1">
                    <a:lumMod val="75000"/>
                    <a:lumOff val="25000"/>
                  </a:schemeClr>
                </a:solidFill>
                <a:latin typeface="Century Gothic" pitchFamily="34" charset="0"/>
              </a:rPr>
              <a:t> D. </a:t>
            </a:r>
            <a:r>
              <a:rPr lang="es-MX" sz="1200" b="0" dirty="0" err="1">
                <a:solidFill>
                  <a:schemeClr val="tx1">
                    <a:lumMod val="75000"/>
                    <a:lumOff val="25000"/>
                  </a:schemeClr>
                </a:solidFill>
                <a:latin typeface="Century Gothic" pitchFamily="34" charset="0"/>
              </a:rPr>
              <a:t>Miguelsanz</a:t>
            </a:r>
            <a:endParaRPr lang="es-MX" sz="1200" b="0" dirty="0">
              <a:solidFill>
                <a:schemeClr val="tx1">
                  <a:lumMod val="75000"/>
                  <a:lumOff val="25000"/>
                </a:schemeClr>
              </a:solidFill>
              <a:latin typeface="Century Gothic" pitchFamily="34" charset="0"/>
            </a:endParaRPr>
          </a:p>
          <a:p>
            <a:r>
              <a:rPr lang="es-MX" sz="1200" b="0" dirty="0">
                <a:solidFill>
                  <a:schemeClr val="tx1">
                    <a:lumMod val="75000"/>
                    <a:lumOff val="25000"/>
                  </a:schemeClr>
                </a:solidFill>
                <a:latin typeface="Century Gothic" pitchFamily="34" charset="0"/>
              </a:rPr>
              <a:t>Estudio </a:t>
            </a:r>
            <a:r>
              <a:rPr lang="es-MX" sz="1200" b="0" dirty="0" err="1">
                <a:solidFill>
                  <a:schemeClr val="tx1">
                    <a:lumMod val="75000"/>
                    <a:lumOff val="25000"/>
                  </a:schemeClr>
                </a:solidFill>
                <a:latin typeface="Century Gothic" pitchFamily="34" charset="0"/>
              </a:rPr>
              <a:t>Epidemiologico</a:t>
            </a:r>
            <a:r>
              <a:rPr lang="es-MX" sz="1200" b="0" dirty="0">
                <a:solidFill>
                  <a:schemeClr val="tx1">
                    <a:lumMod val="75000"/>
                    <a:lumOff val="25000"/>
                  </a:schemeClr>
                </a:solidFill>
                <a:latin typeface="Century Gothic" pitchFamily="34" charset="0"/>
              </a:rPr>
              <a:t> sobre enuresis nocturna en escolares: </a:t>
            </a:r>
          </a:p>
          <a:p>
            <a:r>
              <a:rPr lang="es-MX" sz="1200" b="0" dirty="0">
                <a:solidFill>
                  <a:schemeClr val="tx1">
                    <a:lumMod val="75000"/>
                    <a:lumOff val="25000"/>
                  </a:schemeClr>
                </a:solidFill>
                <a:latin typeface="Century Gothic" pitchFamily="34" charset="0"/>
              </a:rPr>
              <a:t>Análisis de factores </a:t>
            </a:r>
            <a:r>
              <a:rPr lang="es-MX" sz="1200" b="0" dirty="0" err="1">
                <a:solidFill>
                  <a:schemeClr val="tx1">
                    <a:lumMod val="75000"/>
                    <a:lumOff val="25000"/>
                  </a:schemeClr>
                </a:solidFill>
                <a:latin typeface="Century Gothic" pitchFamily="34" charset="0"/>
              </a:rPr>
              <a:t>asociados.Anales</a:t>
            </a:r>
            <a:r>
              <a:rPr lang="es-MX" sz="1200" b="0" dirty="0">
                <a:solidFill>
                  <a:schemeClr val="tx1">
                    <a:lumMod val="75000"/>
                    <a:lumOff val="25000"/>
                  </a:schemeClr>
                </a:solidFill>
                <a:latin typeface="Century Gothic" pitchFamily="34" charset="0"/>
              </a:rPr>
              <a:t> Españoles de </a:t>
            </a:r>
            <a:r>
              <a:rPr lang="es-MX" sz="1200" b="0" dirty="0" err="1">
                <a:solidFill>
                  <a:schemeClr val="tx1">
                    <a:lumMod val="75000"/>
                    <a:lumOff val="25000"/>
                  </a:schemeClr>
                </a:solidFill>
                <a:latin typeface="Century Gothic" pitchFamily="34" charset="0"/>
              </a:rPr>
              <a:t>Pediatria</a:t>
            </a:r>
            <a:r>
              <a:rPr lang="es-MX" sz="1200" b="0" dirty="0">
                <a:solidFill>
                  <a:schemeClr val="tx1">
                    <a:lumMod val="75000"/>
                    <a:lumOff val="25000"/>
                  </a:schemeClr>
                </a:solidFill>
                <a:latin typeface="Century Gothic" pitchFamily="34" charset="0"/>
              </a:rPr>
              <a:t>. Vol. 46 n3. 1997.</a:t>
            </a:r>
          </a:p>
          <a:p>
            <a:endParaRPr lang="es-MX" sz="1200" b="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348389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88938" y="1332197"/>
            <a:ext cx="8458200" cy="2717800"/>
          </a:xfrm>
        </p:spPr>
        <p:txBody>
          <a:bodyPr lIns="0" tIns="0" rIns="0" bIns="0">
            <a:normAutofit/>
          </a:bodyPr>
          <a:lstStyle/>
          <a:p>
            <a:pPr marL="354013" lvl="1" indent="-352425" fontAlgn="auto">
              <a:spcBef>
                <a:spcPct val="0"/>
              </a:spcBef>
              <a:spcAft>
                <a:spcPct val="20000"/>
              </a:spcAft>
              <a:buClrTx/>
              <a:buSzPct val="75000"/>
              <a:buFont typeface="Wingdings" pitchFamily="2" charset="2"/>
              <a:buChar char="l"/>
              <a:defRPr/>
            </a:pPr>
            <a:r>
              <a:rPr lang="es-MX" sz="2400" dirty="0" smtClean="0">
                <a:cs typeface="Arial" pitchFamily="34" charset="0"/>
              </a:rPr>
              <a:t>Enuresis es un problema común en niños y adolecentes</a:t>
            </a:r>
          </a:p>
          <a:p>
            <a:pPr marL="354013" lvl="1" indent="-352425" fontAlgn="auto">
              <a:spcBef>
                <a:spcPct val="0"/>
              </a:spcBef>
              <a:spcAft>
                <a:spcPct val="20000"/>
              </a:spcAft>
              <a:buClrTx/>
              <a:buSzPct val="75000"/>
              <a:buFont typeface="Wingdings" pitchFamily="2" charset="2"/>
              <a:buChar char="l"/>
              <a:defRPr/>
            </a:pPr>
            <a:r>
              <a:rPr lang="es-MX" sz="2400" dirty="0" smtClean="0">
                <a:cs typeface="Arial" pitchFamily="34" charset="0"/>
              </a:rPr>
              <a:t>La prevalencia </a:t>
            </a:r>
            <a:r>
              <a:rPr lang="es-MX" sz="2400" i="1" dirty="0" smtClean="0">
                <a:cs typeface="Arial" pitchFamily="34" charset="0"/>
              </a:rPr>
              <a:t>disminuye</a:t>
            </a:r>
            <a:r>
              <a:rPr lang="es-MX" sz="2400" dirty="0" smtClean="0">
                <a:cs typeface="Arial" pitchFamily="34" charset="0"/>
              </a:rPr>
              <a:t> al incrementar la edad</a:t>
            </a:r>
            <a:r>
              <a:rPr lang="es-MX" sz="2400" baseline="30000" dirty="0" smtClean="0">
                <a:cs typeface="Arial" pitchFamily="34" charset="0"/>
              </a:rPr>
              <a:t>1–6</a:t>
            </a:r>
            <a:endParaRPr lang="es-MX" sz="2400" dirty="0" smtClean="0">
              <a:cs typeface="Arial" pitchFamily="34" charset="0"/>
            </a:endParaRPr>
          </a:p>
          <a:p>
            <a:pPr marL="354013" lvl="1" indent="-352425" fontAlgn="auto">
              <a:spcBef>
                <a:spcPct val="0"/>
              </a:spcBef>
              <a:spcAft>
                <a:spcPct val="20000"/>
              </a:spcAft>
              <a:buClrTx/>
              <a:buSzPct val="75000"/>
              <a:buFont typeface="Wingdings" pitchFamily="2" charset="2"/>
              <a:buChar char="l"/>
              <a:defRPr/>
            </a:pPr>
            <a:r>
              <a:rPr lang="es-MX" sz="2400" dirty="0" smtClean="0">
                <a:cs typeface="Arial" pitchFamily="34" charset="0"/>
              </a:rPr>
              <a:t>La frecuencia y severidad de enuresis </a:t>
            </a:r>
            <a:r>
              <a:rPr lang="es-MX" sz="2400" i="1" dirty="0" smtClean="0">
                <a:cs typeface="Arial" pitchFamily="34" charset="0"/>
              </a:rPr>
              <a:t>incrementa </a:t>
            </a:r>
            <a:r>
              <a:rPr lang="es-MX" sz="2400" dirty="0" smtClean="0">
                <a:cs typeface="Arial" pitchFamily="34" charset="0"/>
              </a:rPr>
              <a:t>con el incremento de edad</a:t>
            </a:r>
            <a:r>
              <a:rPr lang="es-MX" sz="2400" baseline="30000" dirty="0" smtClean="0">
                <a:cs typeface="Arial" pitchFamily="34" charset="0"/>
              </a:rPr>
              <a:t>7,8</a:t>
            </a:r>
            <a:endParaRPr lang="es-MX" sz="2400" dirty="0" smtClean="0">
              <a:cs typeface="Arial" pitchFamily="34" charset="0"/>
            </a:endParaRPr>
          </a:p>
          <a:p>
            <a:pPr marL="438150" lvl="1" indent="-334963" fontAlgn="auto">
              <a:spcBef>
                <a:spcPct val="0"/>
              </a:spcBef>
              <a:spcAft>
                <a:spcPct val="20000"/>
              </a:spcAft>
              <a:buClr>
                <a:schemeClr val="tx1"/>
              </a:buClr>
              <a:buSzPct val="75000"/>
              <a:buFont typeface="Wingdings" pitchFamily="2" charset="2"/>
              <a:buNone/>
              <a:defRPr/>
            </a:pPr>
            <a:endParaRPr lang="es-MX" sz="1800" dirty="0" smtClean="0">
              <a:cs typeface="Arial" pitchFamily="34" charset="0"/>
            </a:endParaRPr>
          </a:p>
        </p:txBody>
      </p:sp>
      <p:sp>
        <p:nvSpPr>
          <p:cNvPr id="12290" name="Rectangle 13"/>
          <p:cNvSpPr>
            <a:spLocks noGrp="1" noChangeArrowheads="1"/>
          </p:cNvSpPr>
          <p:nvPr>
            <p:ph type="sldNum" sz="quarter" idx="12"/>
          </p:nvPr>
        </p:nvSpPr>
        <p:spPr/>
        <p:txBody>
          <a:bodyPr/>
          <a:lstStyle/>
          <a:p>
            <a:pPr>
              <a:defRPr/>
            </a:pPr>
            <a:fld id="{89A923DC-A429-4E9A-A281-83D14AE8BEC2}" type="slidenum">
              <a:rPr lang="de-DE"/>
              <a:pPr>
                <a:defRPr/>
              </a:pPr>
              <a:t>9</a:t>
            </a:fld>
            <a:endParaRPr lang="de-DE"/>
          </a:p>
        </p:txBody>
      </p:sp>
      <p:sp>
        <p:nvSpPr>
          <p:cNvPr id="31748" name="Text Box 4"/>
          <p:cNvSpPr txBox="1">
            <a:spLocks noChangeArrowheads="1"/>
          </p:cNvSpPr>
          <p:nvPr/>
        </p:nvSpPr>
        <p:spPr bwMode="auto">
          <a:xfrm>
            <a:off x="105479" y="6119389"/>
            <a:ext cx="7561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spcBef>
                <a:spcPct val="50000"/>
              </a:spcBef>
            </a:pPr>
            <a:r>
              <a:rPr lang="en-GB" sz="1000" b="0" dirty="0">
                <a:solidFill>
                  <a:schemeClr val="tx1">
                    <a:lumMod val="75000"/>
                    <a:lumOff val="25000"/>
                  </a:schemeClr>
                </a:solidFill>
                <a:latin typeface="Century Gothic" pitchFamily="34" charset="0"/>
              </a:rPr>
              <a:t>1. Fergusson et al. </a:t>
            </a:r>
            <a:r>
              <a:rPr lang="en-GB" sz="1000" b="0" i="1" dirty="0" err="1">
                <a:solidFill>
                  <a:schemeClr val="tx1">
                    <a:lumMod val="75000"/>
                    <a:lumOff val="25000"/>
                  </a:schemeClr>
                </a:solidFill>
                <a:latin typeface="Century Gothic" pitchFamily="34" charset="0"/>
              </a:rPr>
              <a:t>Behav</a:t>
            </a:r>
            <a:r>
              <a:rPr lang="en-GB" sz="1000" b="0" i="1" dirty="0">
                <a:solidFill>
                  <a:schemeClr val="tx1">
                    <a:lumMod val="75000"/>
                    <a:lumOff val="25000"/>
                  </a:schemeClr>
                </a:solidFill>
                <a:latin typeface="Century Gothic" pitchFamily="34" charset="0"/>
              </a:rPr>
              <a:t> </a:t>
            </a:r>
            <a:r>
              <a:rPr lang="en-GB" sz="1000" b="0" i="1" dirty="0" err="1">
                <a:solidFill>
                  <a:schemeClr val="tx1">
                    <a:lumMod val="75000"/>
                    <a:lumOff val="25000"/>
                  </a:schemeClr>
                </a:solidFill>
                <a:latin typeface="Century Gothic" pitchFamily="34" charset="0"/>
              </a:rPr>
              <a:t>Psychother</a:t>
            </a:r>
            <a:r>
              <a:rPr lang="en-GB" sz="1000" b="0" dirty="0">
                <a:solidFill>
                  <a:schemeClr val="tx1">
                    <a:lumMod val="75000"/>
                    <a:lumOff val="25000"/>
                  </a:schemeClr>
                </a:solidFill>
                <a:latin typeface="Century Gothic" pitchFamily="34" charset="0"/>
              </a:rPr>
              <a:t> 1986;78:884–890; 2. </a:t>
            </a:r>
            <a:r>
              <a:rPr lang="en-GB" sz="1000" b="0" dirty="0" err="1">
                <a:solidFill>
                  <a:schemeClr val="tx1">
                    <a:lumMod val="75000"/>
                    <a:lumOff val="25000"/>
                  </a:schemeClr>
                </a:solidFill>
                <a:latin typeface="Century Gothic" pitchFamily="34" charset="0"/>
                <a:hlinkClick r:id="rId4"/>
              </a:rPr>
              <a:t>Foxman</a:t>
            </a:r>
            <a:r>
              <a:rPr lang="en-GB" sz="1000" b="0" dirty="0">
                <a:solidFill>
                  <a:schemeClr val="tx1">
                    <a:lumMod val="75000"/>
                    <a:lumOff val="25000"/>
                  </a:schemeClr>
                </a:solidFill>
                <a:latin typeface="Century Gothic" pitchFamily="34" charset="0"/>
                <a:hlinkClick r:id="rId4"/>
              </a:rPr>
              <a:t> et al. </a:t>
            </a:r>
            <a:r>
              <a:rPr lang="en-GB" sz="1000" b="0" i="1" dirty="0" err="1">
                <a:solidFill>
                  <a:schemeClr val="tx1">
                    <a:lumMod val="75000"/>
                    <a:lumOff val="25000"/>
                  </a:schemeClr>
                </a:solidFill>
                <a:latin typeface="Century Gothic" pitchFamily="34" charset="0"/>
                <a:hlinkClick r:id="rId4"/>
              </a:rPr>
              <a:t>Pediatrics</a:t>
            </a:r>
            <a:r>
              <a:rPr lang="en-GB" sz="1000" b="0" i="1" dirty="0">
                <a:solidFill>
                  <a:schemeClr val="tx1">
                    <a:lumMod val="75000"/>
                    <a:lumOff val="25000"/>
                  </a:schemeClr>
                </a:solidFill>
                <a:latin typeface="Century Gothic" pitchFamily="34" charset="0"/>
                <a:hlinkClick r:id="rId4"/>
              </a:rPr>
              <a:t> </a:t>
            </a:r>
            <a:r>
              <a:rPr lang="en-GB" sz="1000" b="0" dirty="0">
                <a:solidFill>
                  <a:schemeClr val="tx1">
                    <a:lumMod val="75000"/>
                    <a:lumOff val="25000"/>
                  </a:schemeClr>
                </a:solidFill>
                <a:latin typeface="Century Gothic" pitchFamily="34" charset="0"/>
                <a:hlinkClick r:id="rId4"/>
              </a:rPr>
              <a:t>1986;77:482–487</a:t>
            </a:r>
            <a:r>
              <a:rPr lang="en-GB" sz="1000" b="0" dirty="0">
                <a:solidFill>
                  <a:schemeClr val="tx1">
                    <a:lumMod val="75000"/>
                    <a:lumOff val="25000"/>
                  </a:schemeClr>
                </a:solidFill>
                <a:latin typeface="Century Gothic" pitchFamily="34" charset="0"/>
              </a:rPr>
              <a:t>; </a:t>
            </a:r>
            <a:br>
              <a:rPr lang="en-GB" sz="1000" b="0" dirty="0">
                <a:solidFill>
                  <a:schemeClr val="tx1">
                    <a:lumMod val="75000"/>
                    <a:lumOff val="25000"/>
                  </a:schemeClr>
                </a:solidFill>
                <a:latin typeface="Century Gothic" pitchFamily="34" charset="0"/>
              </a:rPr>
            </a:br>
            <a:r>
              <a:rPr lang="en-GB" sz="1000" b="0" dirty="0">
                <a:solidFill>
                  <a:schemeClr val="tx1">
                    <a:lumMod val="75000"/>
                    <a:lumOff val="25000"/>
                  </a:schemeClr>
                </a:solidFill>
                <a:latin typeface="Century Gothic" pitchFamily="34" charset="0"/>
              </a:rPr>
              <a:t>3. </a:t>
            </a:r>
            <a:r>
              <a:rPr lang="en-GB" sz="1000" b="0" dirty="0" err="1">
                <a:solidFill>
                  <a:schemeClr val="tx1">
                    <a:lumMod val="75000"/>
                    <a:lumOff val="25000"/>
                  </a:schemeClr>
                </a:solidFill>
                <a:latin typeface="Century Gothic" pitchFamily="34" charset="0"/>
                <a:hlinkClick r:id="rId5"/>
              </a:rPr>
              <a:t>Hellstrom</a:t>
            </a:r>
            <a:r>
              <a:rPr lang="en-GB" sz="1000" b="0" dirty="0">
                <a:solidFill>
                  <a:schemeClr val="tx1">
                    <a:lumMod val="75000"/>
                    <a:lumOff val="25000"/>
                  </a:schemeClr>
                </a:solidFill>
                <a:latin typeface="Century Gothic" pitchFamily="34" charset="0"/>
                <a:hlinkClick r:id="rId5"/>
              </a:rPr>
              <a:t> et al. </a:t>
            </a:r>
            <a:r>
              <a:rPr lang="en-GB" sz="1000" b="0" i="1" dirty="0" err="1">
                <a:solidFill>
                  <a:schemeClr val="tx1">
                    <a:lumMod val="75000"/>
                    <a:lumOff val="25000"/>
                  </a:schemeClr>
                </a:solidFill>
                <a:latin typeface="Century Gothic" pitchFamily="34" charset="0"/>
                <a:hlinkClick r:id="rId5"/>
              </a:rPr>
              <a:t>Eur</a:t>
            </a:r>
            <a:r>
              <a:rPr lang="en-GB" sz="1000" b="0" i="1" dirty="0">
                <a:solidFill>
                  <a:schemeClr val="tx1">
                    <a:lumMod val="75000"/>
                    <a:lumOff val="25000"/>
                  </a:schemeClr>
                </a:solidFill>
                <a:latin typeface="Century Gothic" pitchFamily="34" charset="0"/>
                <a:hlinkClick r:id="rId5"/>
              </a:rPr>
              <a:t> J </a:t>
            </a:r>
            <a:r>
              <a:rPr lang="en-GB" sz="1000" b="0" i="1" dirty="0" err="1">
                <a:solidFill>
                  <a:schemeClr val="tx1">
                    <a:lumMod val="75000"/>
                    <a:lumOff val="25000"/>
                  </a:schemeClr>
                </a:solidFill>
                <a:latin typeface="Century Gothic" pitchFamily="34" charset="0"/>
                <a:hlinkClick r:id="rId5"/>
              </a:rPr>
              <a:t>Pediatr</a:t>
            </a:r>
            <a:r>
              <a:rPr lang="en-GB" sz="1000" b="0" dirty="0">
                <a:solidFill>
                  <a:schemeClr val="tx1">
                    <a:lumMod val="75000"/>
                    <a:lumOff val="25000"/>
                  </a:schemeClr>
                </a:solidFill>
                <a:latin typeface="Century Gothic" pitchFamily="34" charset="0"/>
                <a:hlinkClick r:id="rId5"/>
              </a:rPr>
              <a:t> 1990;149:434–437</a:t>
            </a:r>
            <a:r>
              <a:rPr lang="en-GB" sz="1000" b="0" dirty="0">
                <a:solidFill>
                  <a:schemeClr val="tx1">
                    <a:lumMod val="75000"/>
                    <a:lumOff val="25000"/>
                  </a:schemeClr>
                </a:solidFill>
                <a:latin typeface="Century Gothic" pitchFamily="34" charset="0"/>
              </a:rPr>
              <a:t>; 4. Watanabe &amp; </a:t>
            </a:r>
            <a:r>
              <a:rPr lang="en-GB" sz="1000" b="0" dirty="0" err="1">
                <a:solidFill>
                  <a:schemeClr val="tx1">
                    <a:lumMod val="75000"/>
                    <a:lumOff val="25000"/>
                  </a:schemeClr>
                </a:solidFill>
                <a:latin typeface="Century Gothic" pitchFamily="34" charset="0"/>
              </a:rPr>
              <a:t>Kawauchi</a:t>
            </a:r>
            <a:r>
              <a:rPr lang="en-GB" sz="1000" b="0" dirty="0">
                <a:solidFill>
                  <a:schemeClr val="tx1">
                    <a:lumMod val="75000"/>
                    <a:lumOff val="25000"/>
                  </a:schemeClr>
                </a:solidFill>
                <a:latin typeface="Century Gothic" pitchFamily="34" charset="0"/>
              </a:rPr>
              <a:t>. </a:t>
            </a:r>
            <a:r>
              <a:rPr lang="en-GB" sz="1000" b="0" i="1" dirty="0">
                <a:solidFill>
                  <a:schemeClr val="tx1">
                    <a:lumMod val="75000"/>
                    <a:lumOff val="25000"/>
                  </a:schemeClr>
                </a:solidFill>
                <a:latin typeface="Century Gothic" pitchFamily="34" charset="0"/>
              </a:rPr>
              <a:t>Scan J </a:t>
            </a:r>
            <a:r>
              <a:rPr lang="en-GB" sz="1000" b="0" i="1" dirty="0" err="1">
                <a:solidFill>
                  <a:schemeClr val="tx1">
                    <a:lumMod val="75000"/>
                    <a:lumOff val="25000"/>
                  </a:schemeClr>
                </a:solidFill>
                <a:latin typeface="Century Gothic" pitchFamily="34" charset="0"/>
              </a:rPr>
              <a:t>Urol</a:t>
            </a:r>
            <a:r>
              <a:rPr lang="en-GB" sz="1000" b="0" i="1" dirty="0">
                <a:solidFill>
                  <a:schemeClr val="tx1">
                    <a:lumMod val="75000"/>
                    <a:lumOff val="25000"/>
                  </a:schemeClr>
                </a:solidFill>
                <a:latin typeface="Century Gothic" pitchFamily="34" charset="0"/>
              </a:rPr>
              <a:t> </a:t>
            </a:r>
            <a:r>
              <a:rPr lang="en-GB" sz="1000" b="0" i="1" dirty="0" err="1">
                <a:solidFill>
                  <a:schemeClr val="tx1">
                    <a:lumMod val="75000"/>
                    <a:lumOff val="25000"/>
                  </a:schemeClr>
                </a:solidFill>
                <a:latin typeface="Century Gothic" pitchFamily="34" charset="0"/>
              </a:rPr>
              <a:t>Nephrol</a:t>
            </a:r>
            <a:r>
              <a:rPr lang="en-GB" sz="1000" b="0" i="1" dirty="0">
                <a:solidFill>
                  <a:schemeClr val="tx1">
                    <a:lumMod val="75000"/>
                    <a:lumOff val="25000"/>
                  </a:schemeClr>
                </a:solidFill>
                <a:latin typeface="Century Gothic" pitchFamily="34" charset="0"/>
              </a:rPr>
              <a:t> </a:t>
            </a:r>
            <a:r>
              <a:rPr lang="en-GB" sz="1000" b="0" dirty="0" err="1">
                <a:solidFill>
                  <a:schemeClr val="tx1">
                    <a:lumMod val="75000"/>
                    <a:lumOff val="25000"/>
                  </a:schemeClr>
                </a:solidFill>
                <a:latin typeface="Century Gothic" pitchFamily="34" charset="0"/>
              </a:rPr>
              <a:t>Suppl</a:t>
            </a:r>
            <a:r>
              <a:rPr lang="en-GB" sz="1000" b="0" dirty="0">
                <a:solidFill>
                  <a:schemeClr val="tx1">
                    <a:lumMod val="75000"/>
                    <a:lumOff val="25000"/>
                  </a:schemeClr>
                </a:solidFill>
                <a:latin typeface="Century Gothic" pitchFamily="34" charset="0"/>
              </a:rPr>
              <a:t> 1994;163:29–38; </a:t>
            </a:r>
            <a:br>
              <a:rPr lang="en-GB" sz="1000" b="0" dirty="0">
                <a:solidFill>
                  <a:schemeClr val="tx1">
                    <a:lumMod val="75000"/>
                    <a:lumOff val="25000"/>
                  </a:schemeClr>
                </a:solidFill>
                <a:latin typeface="Century Gothic" pitchFamily="34" charset="0"/>
              </a:rPr>
            </a:br>
            <a:r>
              <a:rPr lang="en-GB" sz="1000" b="0" dirty="0">
                <a:solidFill>
                  <a:schemeClr val="tx1">
                    <a:lumMod val="75000"/>
                    <a:lumOff val="25000"/>
                  </a:schemeClr>
                </a:solidFill>
                <a:latin typeface="Century Gothic" pitchFamily="34" charset="0"/>
              </a:rPr>
              <a:t>5. de </a:t>
            </a:r>
            <a:r>
              <a:rPr lang="en-GB" sz="1000" b="0" dirty="0" err="1">
                <a:solidFill>
                  <a:schemeClr val="tx1">
                    <a:lumMod val="75000"/>
                    <a:lumOff val="25000"/>
                  </a:schemeClr>
                </a:solidFill>
                <a:latin typeface="Century Gothic" pitchFamily="34" charset="0"/>
              </a:rPr>
              <a:t>Jonge</a:t>
            </a:r>
            <a:r>
              <a:rPr lang="en-GB" sz="1000" b="0" dirty="0">
                <a:solidFill>
                  <a:schemeClr val="tx1">
                    <a:lumMod val="75000"/>
                    <a:lumOff val="25000"/>
                  </a:schemeClr>
                </a:solidFill>
                <a:latin typeface="Century Gothic" pitchFamily="34" charset="0"/>
              </a:rPr>
              <a:t>, </a:t>
            </a:r>
            <a:r>
              <a:rPr lang="en-GB" sz="1000" b="0" dirty="0" err="1">
                <a:solidFill>
                  <a:schemeClr val="tx1">
                    <a:lumMod val="75000"/>
                    <a:lumOff val="25000"/>
                  </a:schemeClr>
                </a:solidFill>
                <a:latin typeface="Century Gothic" pitchFamily="34" charset="0"/>
              </a:rPr>
              <a:t>Kovin</a:t>
            </a:r>
            <a:r>
              <a:rPr lang="en-GB" sz="1000" b="0" dirty="0">
                <a:solidFill>
                  <a:schemeClr val="tx1">
                    <a:lumMod val="75000"/>
                    <a:lumOff val="25000"/>
                  </a:schemeClr>
                </a:solidFill>
                <a:latin typeface="Century Gothic" pitchFamily="34" charset="0"/>
              </a:rPr>
              <a:t> et al (</a:t>
            </a:r>
            <a:r>
              <a:rPr lang="en-GB" sz="1000" b="0" dirty="0" err="1">
                <a:solidFill>
                  <a:schemeClr val="tx1">
                    <a:lumMod val="75000"/>
                    <a:lumOff val="25000"/>
                  </a:schemeClr>
                </a:solidFill>
                <a:latin typeface="Century Gothic" pitchFamily="34" charset="0"/>
              </a:rPr>
              <a:t>eds</a:t>
            </a:r>
            <a:r>
              <a:rPr lang="en-GB" sz="1000" b="0" dirty="0">
                <a:solidFill>
                  <a:schemeClr val="tx1">
                    <a:lumMod val="75000"/>
                    <a:lumOff val="25000"/>
                  </a:schemeClr>
                </a:solidFill>
                <a:latin typeface="Century Gothic" pitchFamily="34" charset="0"/>
              </a:rPr>
              <a:t>). Bladder control and enuresis 1973:39–46;6. </a:t>
            </a:r>
            <a:r>
              <a:rPr lang="en-GB" sz="1000" b="0" dirty="0" err="1">
                <a:solidFill>
                  <a:schemeClr val="tx1">
                    <a:lumMod val="75000"/>
                    <a:lumOff val="25000"/>
                  </a:schemeClr>
                </a:solidFill>
                <a:latin typeface="Century Gothic" pitchFamily="34" charset="0"/>
                <a:hlinkClick r:id="rId6"/>
              </a:rPr>
              <a:t>Gunes</a:t>
            </a:r>
            <a:r>
              <a:rPr lang="en-GB" sz="1000" b="0" dirty="0">
                <a:solidFill>
                  <a:schemeClr val="tx1">
                    <a:lumMod val="75000"/>
                    <a:lumOff val="25000"/>
                  </a:schemeClr>
                </a:solidFill>
                <a:latin typeface="Century Gothic" pitchFamily="34" charset="0"/>
                <a:hlinkClick r:id="rId6"/>
              </a:rPr>
              <a:t> et al. </a:t>
            </a:r>
            <a:r>
              <a:rPr lang="en-GB" sz="1000" b="0" i="1" dirty="0">
                <a:solidFill>
                  <a:schemeClr val="tx1">
                    <a:lumMod val="75000"/>
                    <a:lumOff val="25000"/>
                  </a:schemeClr>
                </a:solidFill>
                <a:latin typeface="Century Gothic" pitchFamily="34" charset="0"/>
                <a:hlinkClick r:id="rId6"/>
              </a:rPr>
              <a:t>BMC Public Health </a:t>
            </a:r>
            <a:r>
              <a:rPr lang="en-GB" sz="1000" b="0" dirty="0">
                <a:solidFill>
                  <a:schemeClr val="tx1">
                    <a:lumMod val="75000"/>
                    <a:lumOff val="25000"/>
                  </a:schemeClr>
                </a:solidFill>
                <a:latin typeface="Century Gothic" pitchFamily="34" charset="0"/>
                <a:hlinkClick r:id="rId6"/>
              </a:rPr>
              <a:t>2009;9:357</a:t>
            </a:r>
            <a:r>
              <a:rPr lang="en-GB" sz="1000" b="0" dirty="0">
                <a:solidFill>
                  <a:schemeClr val="tx1">
                    <a:lumMod val="75000"/>
                    <a:lumOff val="25000"/>
                  </a:schemeClr>
                </a:solidFill>
                <a:latin typeface="Century Gothic" pitchFamily="34" charset="0"/>
              </a:rPr>
              <a:t>;</a:t>
            </a:r>
            <a:br>
              <a:rPr lang="en-GB" sz="1000" b="0" dirty="0">
                <a:solidFill>
                  <a:schemeClr val="tx1">
                    <a:lumMod val="75000"/>
                    <a:lumOff val="25000"/>
                  </a:schemeClr>
                </a:solidFill>
                <a:latin typeface="Century Gothic" pitchFamily="34" charset="0"/>
              </a:rPr>
            </a:br>
            <a:r>
              <a:rPr lang="en-GB" sz="1000" b="0" dirty="0">
                <a:solidFill>
                  <a:schemeClr val="tx1">
                    <a:lumMod val="75000"/>
                    <a:lumOff val="25000"/>
                  </a:schemeClr>
                </a:solidFill>
                <a:latin typeface="Century Gothic" pitchFamily="34" charset="0"/>
              </a:rPr>
              <a:t>7. Wadsworth. </a:t>
            </a:r>
            <a:r>
              <a:rPr lang="en-GB" sz="1000" b="0" i="1" dirty="0">
                <a:solidFill>
                  <a:schemeClr val="tx1">
                    <a:lumMod val="75000"/>
                    <a:lumOff val="25000"/>
                  </a:schemeClr>
                </a:solidFill>
                <a:latin typeface="Century Gothic" pitchFamily="34" charset="0"/>
              </a:rPr>
              <a:t>Am J Orthopsychiatry</a:t>
            </a:r>
            <a:r>
              <a:rPr lang="en-GB" sz="1000" b="0" dirty="0">
                <a:solidFill>
                  <a:schemeClr val="tx1">
                    <a:lumMod val="75000"/>
                    <a:lumOff val="25000"/>
                  </a:schemeClr>
                </a:solidFill>
                <a:latin typeface="Century Gothic" pitchFamily="34" charset="0"/>
              </a:rPr>
              <a:t> 1944;14:313; 8. Turner &amp; Taylor. </a:t>
            </a:r>
            <a:r>
              <a:rPr lang="en-GB" sz="1000" b="0" i="1" dirty="0" err="1">
                <a:solidFill>
                  <a:schemeClr val="tx1">
                    <a:lumMod val="75000"/>
                    <a:lumOff val="25000"/>
                  </a:schemeClr>
                </a:solidFill>
                <a:latin typeface="Century Gothic" pitchFamily="34" charset="0"/>
              </a:rPr>
              <a:t>Behav</a:t>
            </a:r>
            <a:r>
              <a:rPr lang="en-GB" sz="1000" b="0" i="1" dirty="0">
                <a:solidFill>
                  <a:schemeClr val="tx1">
                    <a:lumMod val="75000"/>
                    <a:lumOff val="25000"/>
                  </a:schemeClr>
                </a:solidFill>
                <a:latin typeface="Century Gothic" pitchFamily="34" charset="0"/>
              </a:rPr>
              <a:t> Res </a:t>
            </a:r>
            <a:r>
              <a:rPr lang="en-GB" sz="1000" b="0" i="1" dirty="0" err="1">
                <a:solidFill>
                  <a:schemeClr val="tx1">
                    <a:lumMod val="75000"/>
                    <a:lumOff val="25000"/>
                  </a:schemeClr>
                </a:solidFill>
                <a:latin typeface="Century Gothic" pitchFamily="34" charset="0"/>
              </a:rPr>
              <a:t>Ther</a:t>
            </a:r>
            <a:r>
              <a:rPr lang="en-GB" sz="1000" b="0" dirty="0">
                <a:solidFill>
                  <a:schemeClr val="tx1">
                    <a:lumMod val="75000"/>
                    <a:lumOff val="25000"/>
                  </a:schemeClr>
                </a:solidFill>
                <a:latin typeface="Century Gothic" pitchFamily="34" charset="0"/>
              </a:rPr>
              <a:t> 1974;12:41–52</a:t>
            </a:r>
          </a:p>
        </p:txBody>
      </p:sp>
      <p:sp>
        <p:nvSpPr>
          <p:cNvPr id="31749" name="Rectangle 5"/>
          <p:cNvSpPr>
            <a:spLocks noChangeArrowheads="1"/>
          </p:cNvSpPr>
          <p:nvPr>
            <p:custDataLst>
              <p:tags r:id="rId1"/>
            </p:custDataLst>
          </p:nvPr>
        </p:nvSpPr>
        <p:spPr bwMode="auto">
          <a:xfrm>
            <a:off x="388938" y="272192"/>
            <a:ext cx="8196262" cy="584775"/>
          </a:xfrm>
          <a:prstGeom prst="rect">
            <a:avLst/>
          </a:prstGeom>
          <a:extLst/>
        </p:spPr>
        <p:txBody>
          <a:bodyPr vert="horz" lIns="91440" tIns="45720" rIns="91440" bIns="45720" rtlCol="0" anchor="ctr">
            <a:normAutofit/>
          </a:bodyPr>
          <a:lstStyle/>
          <a:p>
            <a:pPr algn="ctr" defTabSz="457200" fontAlgn="auto">
              <a:spcAft>
                <a:spcPts val="0"/>
              </a:spcAft>
            </a:pPr>
            <a:r>
              <a:rPr lang="en-GB" sz="3200" b="0" dirty="0" err="1" smtClean="0">
                <a:solidFill>
                  <a:srgbClr val="0070C0"/>
                </a:solidFill>
                <a:latin typeface="Century Gothic" pitchFamily="34" charset="0"/>
                <a:ea typeface="+mj-ea"/>
                <a:cs typeface="Arial" charset="0"/>
              </a:rPr>
              <a:t>Prevalencia</a:t>
            </a:r>
            <a:r>
              <a:rPr lang="en-GB" sz="3200" b="0" dirty="0" smtClean="0">
                <a:solidFill>
                  <a:srgbClr val="0070C0"/>
                </a:solidFill>
                <a:latin typeface="Century Gothic" pitchFamily="34" charset="0"/>
                <a:ea typeface="+mj-ea"/>
                <a:cs typeface="Arial" charset="0"/>
              </a:rPr>
              <a:t> de enuresis</a:t>
            </a:r>
            <a:endParaRPr lang="en-GB" sz="3200" b="0" dirty="0">
              <a:solidFill>
                <a:srgbClr val="0070C0"/>
              </a:solidFill>
              <a:latin typeface="Century Gothic" pitchFamily="34" charset="0"/>
              <a:ea typeface="+mj-ea"/>
              <a:cs typeface="Arial" charset="0"/>
            </a:endParaRPr>
          </a:p>
        </p:txBody>
      </p:sp>
    </p:spTree>
    <p:extLst>
      <p:ext uri="{BB962C8B-B14F-4D97-AF65-F5344CB8AC3E}">
        <p14:creationId xmlns:p14="http://schemas.microsoft.com/office/powerpoint/2010/main" val="2299033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5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24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7GFzZ059Xka2QZFaNd9Ub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GFzZ059Xka2QZFaNd9Ub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37nmPw1t1kmlj9xHVQeY6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7nmPw1t1kmlj9xHVQeY6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7nmPw1t1kmlj9xHVQeY6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7nmPw1t1kmlj9xHVQeY6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VCc1pXGZEmnuFaTdUGi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7nmPw1t1kmlj9xHVQeY6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L2KEraivUmovqnY45KK5Q"/>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est xmlns="71b202b3-5e7e-4c13-9473-d50f42e13e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AD06792EEF4248971DA851CBE859C1" ma:contentTypeVersion="1" ma:contentTypeDescription="Create a new document." ma:contentTypeScope="" ma:versionID="292708baf98b4a8d4721d019d20b871b">
  <xsd:schema xmlns:xsd="http://www.w3.org/2001/XMLSchema" xmlns:p="http://schemas.microsoft.com/office/2006/metadata/properties" xmlns:ns2="71b202b3-5e7e-4c13-9473-d50f42e13ed6" targetNamespace="http://schemas.microsoft.com/office/2006/metadata/properties" ma:root="true" ma:fieldsID="5c7be0f43dedc2470c1ee6cd4ea14400" ns2:_="">
    <xsd:import namespace="71b202b3-5e7e-4c13-9473-d50f42e13ed6"/>
    <xsd:element name="properties">
      <xsd:complexType>
        <xsd:sequence>
          <xsd:element name="documentManagement">
            <xsd:complexType>
              <xsd:all>
                <xsd:element ref="ns2:test" minOccurs="0"/>
              </xsd:all>
            </xsd:complexType>
          </xsd:element>
        </xsd:sequence>
      </xsd:complexType>
    </xsd:element>
  </xsd:schema>
  <xsd:schema xmlns:xsd="http://www.w3.org/2001/XMLSchema" xmlns:dms="http://schemas.microsoft.com/office/2006/documentManagement/types" targetNamespace="71b202b3-5e7e-4c13-9473-d50f42e13ed6" elementFormDefault="qualified">
    <xsd:import namespace="http://schemas.microsoft.com/office/2006/documentManagement/types"/>
    <xsd:element name="test" ma:index="8" nillable="true" ma:displayName="test" ma:internalName="test">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2C7322-36DA-4B1A-8021-53E96F1478A2}">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71b202b3-5e7e-4c13-9473-d50f42e13ed6"/>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7382DD-ECCE-4AF1-BD25-05C82D4EB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b202b3-5e7e-4c13-9473-d50f42e13ed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AE84E2-17C2-4543-AABC-58251246D3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39591</TotalTime>
  <Words>2112</Words>
  <Application>Microsoft Office PowerPoint</Application>
  <PresentationFormat>On-screen Show (4:3)</PresentationFormat>
  <Paragraphs>162</Paragraphs>
  <Slides>20</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Theme1</vt:lpstr>
      <vt:lpstr>think-cell Slide</vt:lpstr>
      <vt:lpstr>Dr. Sergio E. Ureta</vt:lpstr>
      <vt:lpstr>Enuresis</vt:lpstr>
      <vt:lpstr>Subgrupos en enuresis</vt:lpstr>
      <vt:lpstr>Subdivisiones en enuresis</vt:lpstr>
      <vt:lpstr>PowerPoint Presentation</vt:lpstr>
      <vt:lpstr>PowerPoint Presentation</vt:lpstr>
      <vt:lpstr>PowerPoint Presentation</vt:lpstr>
      <vt:lpstr>¿Qué tan común es y cuál es su frecuencia?</vt:lpstr>
      <vt:lpstr>PowerPoint Presentation</vt:lpstr>
      <vt:lpstr>Enuresis: tasas de prevalencia similares alrededor del mundo</vt:lpstr>
      <vt:lpstr>PowerPoint Presentation</vt:lpstr>
      <vt:lpstr>Severidad de la Enuresis Vs. Edad</vt:lpstr>
      <vt:lpstr>PowerPoint Presentation</vt:lpstr>
      <vt:lpstr>Presentación clínica: Aspectos genéticos</vt:lpstr>
      <vt:lpstr>Enuresis asociada entre padres e hijos</vt:lpstr>
      <vt:lpstr>Enuresis esta asociada con PN</vt:lpstr>
      <vt:lpstr>PowerPoint Presentation</vt:lpstr>
      <vt:lpstr>PowerPoint Presentation</vt:lpstr>
      <vt:lpstr>PowerPoint Presentation</vt:lpstr>
      <vt:lpstr>PowerPoint Presentation</vt:lpstr>
    </vt:vector>
  </TitlesOfParts>
  <Company>Ferring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chmu</dc:creator>
  <cp:lastModifiedBy>Pino Cedeño, Andrea</cp:lastModifiedBy>
  <cp:revision>1767</cp:revision>
  <dcterms:created xsi:type="dcterms:W3CDTF">2014-07-14T19:29:09Z</dcterms:created>
  <dcterms:modified xsi:type="dcterms:W3CDTF">2014-07-21T16:54:00Z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 (Person or Department)">
    <vt:lpwstr>Corporate Communication</vt:lpwstr>
  </property>
  <property fmtid="{D5CDD505-2E9C-101B-9397-08002B2CF9AE}" pid="3" name="Keywords0">
    <vt:lpwstr/>
  </property>
  <property fmtid="{D5CDD505-2E9C-101B-9397-08002B2CF9AE}" pid="4" name="Document type">
    <vt:lpwstr>Presentation</vt:lpwstr>
  </property>
  <property fmtid="{D5CDD505-2E9C-101B-9397-08002B2CF9AE}" pid="5" name="Description0">
    <vt:lpwstr/>
  </property>
  <property fmtid="{D5CDD505-2E9C-101B-9397-08002B2CF9AE}" pid="6" name="OriginalDocumentProfile">
    <vt:lpwstr/>
  </property>
  <property fmtid="{D5CDD505-2E9C-101B-9397-08002B2CF9AE}" pid="7" name="Contact person">
    <vt:lpwstr>Anka Vogel</vt:lpwstr>
  </property>
  <property fmtid="{D5CDD505-2E9C-101B-9397-08002B2CF9AE}" pid="8" name="Company Name">
    <vt:lpwstr/>
  </property>
  <property fmtid="{D5CDD505-2E9C-101B-9397-08002B2CF9AE}" pid="9" name="FriendlyVersionID">
    <vt:lpwstr/>
  </property>
  <property fmtid="{D5CDD505-2E9C-101B-9397-08002B2CF9AE}" pid="10" name="Country or Region">
    <vt:lpwstr>N/A</vt:lpwstr>
  </property>
  <property fmtid="{D5CDD505-2E9C-101B-9397-08002B2CF9AE}" pid="11" name="ContentTypeId">
    <vt:lpwstr>0x010100E2AD06792EEF4248971DA851CBE859C1</vt:lpwstr>
  </property>
</Properties>
</file>