
<file path=[Content_Types].xml><?xml version="1.0" encoding="utf-8"?>
<Types xmlns="http://schemas.openxmlformats.org/package/2006/content-types">
  <Default Extension="png" ContentType="image/png"/>
  <Default Extension="bin" ContentType="application/vnd.openxmlformats-officedocument.oleObject"/>
  <Default Extension="pdf" ContentType="application/pd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305" r:id="rId3"/>
    <p:sldId id="279" r:id="rId4"/>
    <p:sldId id="306" r:id="rId5"/>
    <p:sldId id="307" r:id="rId6"/>
    <p:sldId id="280" r:id="rId7"/>
    <p:sldId id="281" r:id="rId8"/>
    <p:sldId id="297" r:id="rId9"/>
    <p:sldId id="298" r:id="rId10"/>
    <p:sldId id="301" r:id="rId11"/>
    <p:sldId id="27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62" autoAdjust="0"/>
    <p:restoredTop sz="93360" autoAdjust="0"/>
  </p:normalViewPr>
  <p:slideViewPr>
    <p:cSldViewPr snapToObjects="1">
      <p:cViewPr>
        <p:scale>
          <a:sx n="59" d="100"/>
          <a:sy n="59" d="100"/>
        </p:scale>
        <p:origin x="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B7165A-E7BB-4803-9F8B-310BB41B43E1}" type="datetimeFigureOut">
              <a:rPr lang="es-MX" smtClean="0"/>
              <a:pPr/>
              <a:t>02/10/2014</a:t>
            </a:fld>
            <a:endParaRPr lang="es-MX"/>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FFA7AD-B9A5-4581-A73A-6B1D63142931}" type="slidenum">
              <a:rPr lang="es-MX" smtClean="0"/>
              <a:pPr/>
              <a:t>‹#›</a:t>
            </a:fld>
            <a:endParaRPr lang="es-MX"/>
          </a:p>
        </p:txBody>
      </p:sp>
    </p:spTree>
    <p:extLst>
      <p:ext uri="{BB962C8B-B14F-4D97-AF65-F5344CB8AC3E}">
        <p14:creationId xmlns:p14="http://schemas.microsoft.com/office/powerpoint/2010/main" val="3382780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00:00:00 </a:t>
            </a:r>
            <a:endParaRPr lang="es-MX" dirty="0"/>
          </a:p>
        </p:txBody>
      </p:sp>
      <p:sp>
        <p:nvSpPr>
          <p:cNvPr id="4" name="Marcador de número de diapositiva 3"/>
          <p:cNvSpPr>
            <a:spLocks noGrp="1"/>
          </p:cNvSpPr>
          <p:nvPr>
            <p:ph type="sldNum" sz="quarter" idx="10"/>
          </p:nvPr>
        </p:nvSpPr>
        <p:spPr/>
        <p:txBody>
          <a:bodyPr/>
          <a:lstStyle/>
          <a:p>
            <a:fld id="{EDFFA7AD-B9A5-4581-A73A-6B1D63142931}" type="slidenum">
              <a:rPr lang="es-MX" smtClean="0"/>
              <a:pPr/>
              <a:t>1</a:t>
            </a:fld>
            <a:endParaRPr lang="es-MX"/>
          </a:p>
        </p:txBody>
      </p:sp>
    </p:spTree>
    <p:extLst>
      <p:ext uri="{BB962C8B-B14F-4D97-AF65-F5344CB8AC3E}">
        <p14:creationId xmlns:p14="http://schemas.microsoft.com/office/powerpoint/2010/main" val="3500827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00:06:46</a:t>
            </a:r>
            <a:endParaRPr lang="en-GB" dirty="0" smtClean="0"/>
          </a:p>
          <a:p>
            <a:r>
              <a:rPr lang="en-GB" dirty="0" smtClean="0"/>
              <a:t>In their study of 35 children affected by severe bedwetting and 21 age-matched controls, Yeung et al unexpectedly found that patients had markedly reduced nocturnal bladder capacity (mean 44% of age-expected bladder capacity) and unstable bladder contractions. This group used a temperature probe to detect episodes of bedwetting, rather than an alarm, so that the patient was not automatically awoken during a voiding episode. Light non–rapid-eye-movement sleep occurred significantly more frequently, and deep non-rapid-eye-movement sleep and rapid-eye-movement sleep occurred significantly less frequently in patients affected by bedwetting than in controls. Moreover, cortical arousals occurred more frequently (i.e., there was a higher arousal index) in patients with enuresis.</a:t>
            </a:r>
          </a:p>
          <a:p>
            <a:endParaRPr lang="en-GB" dirty="0" smtClean="0"/>
          </a:p>
          <a:p>
            <a:r>
              <a:rPr lang="en-GB" dirty="0" smtClean="0"/>
              <a:t>The group explains their findings as being due to a “bladder–brain dialogue” – an interaction between bladder </a:t>
            </a:r>
            <a:r>
              <a:rPr lang="en-GB" dirty="0" err="1" smtClean="0"/>
              <a:t>overactivity</a:t>
            </a:r>
            <a:r>
              <a:rPr lang="en-GB" dirty="0" smtClean="0"/>
              <a:t> and brain arousal. Children who wet the bed actually slept more lightly, due to frequent cortical arousals, but were not able to awaken completely. They believe that the transition from light sleep to complete awakening may be suppressed by long-term overstimulation by signals from the bladder.</a:t>
            </a:r>
          </a:p>
          <a:p>
            <a:endParaRPr lang="en-GB" dirty="0" smtClean="0"/>
          </a:p>
          <a:p>
            <a:pPr algn="r"/>
            <a:r>
              <a:rPr lang="en-GB" sz="1000" dirty="0" err="1" smtClean="0"/>
              <a:t>Yeung</a:t>
            </a:r>
            <a:r>
              <a:rPr lang="en-GB" sz="1000" dirty="0" smtClean="0"/>
              <a:t> et al. </a:t>
            </a:r>
            <a:r>
              <a:rPr lang="en-US" sz="1000" i="1" dirty="0" smtClean="0">
                <a:cs typeface="Arial" charset="0"/>
              </a:rPr>
              <a:t>N </a:t>
            </a:r>
            <a:r>
              <a:rPr lang="en-US" sz="1000" i="1" dirty="0" err="1" smtClean="0">
                <a:cs typeface="Arial" charset="0"/>
              </a:rPr>
              <a:t>Engl</a:t>
            </a:r>
            <a:r>
              <a:rPr lang="en-US" sz="1000" i="1" dirty="0" smtClean="0">
                <a:cs typeface="Arial" charset="0"/>
              </a:rPr>
              <a:t> J Med</a:t>
            </a:r>
            <a:r>
              <a:rPr lang="en-US" sz="1000" dirty="0" smtClean="0">
                <a:cs typeface="Arial" charset="0"/>
              </a:rPr>
              <a:t> 2008;358:2414–2415</a:t>
            </a:r>
            <a:endParaRPr lang="en-GB" sz="1000" dirty="0" smtClean="0"/>
          </a:p>
        </p:txBody>
      </p:sp>
      <p:sp>
        <p:nvSpPr>
          <p:cNvPr id="161796" name="Slide Number Placeholder 3"/>
          <p:cNvSpPr>
            <a:spLocks noGrp="1"/>
          </p:cNvSpPr>
          <p:nvPr>
            <p:ph type="sldNum" sz="quarter" idx="5"/>
          </p:nvPr>
        </p:nvSpPr>
        <p:spPr/>
        <p:txBody>
          <a:bodyPr/>
          <a:lstStyle/>
          <a:p>
            <a:pPr>
              <a:defRPr/>
            </a:pPr>
            <a:fld id="{C4AD24D5-6CA1-486D-8B00-987DD3F0AB58}" type="slidenum">
              <a:rPr lang="en-GB" smtClean="0"/>
              <a:pPr>
                <a:defRPr/>
              </a:pPr>
              <a:t>10</a:t>
            </a:fld>
            <a:endParaRPr lang="en-GB" smtClean="0"/>
          </a:p>
        </p:txBody>
      </p:sp>
    </p:spTree>
    <p:extLst>
      <p:ext uri="{BB962C8B-B14F-4D97-AF65-F5344CB8AC3E}">
        <p14:creationId xmlns:p14="http://schemas.microsoft.com/office/powerpoint/2010/main" val="3918948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mtClean="0"/>
              <a:t>00:07:16</a:t>
            </a:r>
            <a:endParaRPr lang="es-MX" dirty="0"/>
          </a:p>
        </p:txBody>
      </p:sp>
      <p:sp>
        <p:nvSpPr>
          <p:cNvPr id="4" name="Marcador de número de diapositiva 3"/>
          <p:cNvSpPr>
            <a:spLocks noGrp="1"/>
          </p:cNvSpPr>
          <p:nvPr>
            <p:ph type="sldNum" sz="quarter" idx="10"/>
          </p:nvPr>
        </p:nvSpPr>
        <p:spPr/>
        <p:txBody>
          <a:bodyPr/>
          <a:lstStyle/>
          <a:p>
            <a:fld id="{EDFFA7AD-B9A5-4581-A73A-6B1D63142931}" type="slidenum">
              <a:rPr lang="es-MX" smtClean="0"/>
              <a:pPr/>
              <a:t>11</a:t>
            </a:fld>
            <a:endParaRPr lang="es-MX"/>
          </a:p>
        </p:txBody>
      </p:sp>
    </p:spTree>
    <p:extLst>
      <p:ext uri="{BB962C8B-B14F-4D97-AF65-F5344CB8AC3E}">
        <p14:creationId xmlns:p14="http://schemas.microsoft.com/office/powerpoint/2010/main" val="1680630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00:00:13</a:t>
            </a:r>
            <a:endParaRPr lang="en-US" dirty="0" smtClean="0"/>
          </a:p>
        </p:txBody>
      </p:sp>
      <p:sp>
        <p:nvSpPr>
          <p:cNvPr id="169988" name="Slide Number Placeholder 3"/>
          <p:cNvSpPr>
            <a:spLocks noGrp="1"/>
          </p:cNvSpPr>
          <p:nvPr>
            <p:ph type="sldNum" sz="quarter" idx="5"/>
          </p:nvPr>
        </p:nvSpPr>
        <p:spPr/>
        <p:txBody>
          <a:bodyPr/>
          <a:lstStyle/>
          <a:p>
            <a:pPr>
              <a:defRPr/>
            </a:pPr>
            <a:fld id="{B011610F-6A97-42A7-B12F-E77D4D11DCDF}" type="slidenum">
              <a:rPr lang="en-GB" smtClean="0"/>
              <a:pPr>
                <a:defRPr/>
              </a:pPr>
              <a:t>2</a:t>
            </a:fld>
            <a:endParaRPr lang="en-GB" smtClean="0"/>
          </a:p>
        </p:txBody>
      </p:sp>
    </p:spTree>
    <p:extLst>
      <p:ext uri="{BB962C8B-B14F-4D97-AF65-F5344CB8AC3E}">
        <p14:creationId xmlns:p14="http://schemas.microsoft.com/office/powerpoint/2010/main" val="3124618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00:00:57 </a:t>
            </a:r>
            <a:endParaRPr lang="es-MX" dirty="0"/>
          </a:p>
        </p:txBody>
      </p:sp>
      <p:sp>
        <p:nvSpPr>
          <p:cNvPr id="4" name="Marcador de número de diapositiva 3"/>
          <p:cNvSpPr>
            <a:spLocks noGrp="1"/>
          </p:cNvSpPr>
          <p:nvPr>
            <p:ph type="sldNum" sz="quarter" idx="10"/>
          </p:nvPr>
        </p:nvSpPr>
        <p:spPr/>
        <p:txBody>
          <a:bodyPr/>
          <a:lstStyle/>
          <a:p>
            <a:fld id="{EDFFA7AD-B9A5-4581-A73A-6B1D63142931}" type="slidenum">
              <a:rPr lang="es-MX" smtClean="0"/>
              <a:pPr/>
              <a:t>3</a:t>
            </a:fld>
            <a:endParaRPr lang="es-MX"/>
          </a:p>
        </p:txBody>
      </p:sp>
    </p:spTree>
    <p:extLst>
      <p:ext uri="{BB962C8B-B14F-4D97-AF65-F5344CB8AC3E}">
        <p14:creationId xmlns:p14="http://schemas.microsoft.com/office/powerpoint/2010/main" val="1143267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00:01:32</a:t>
            </a:r>
            <a:endParaRPr lang="en-GB" dirty="0" smtClean="0"/>
          </a:p>
          <a:p>
            <a:r>
              <a:rPr lang="en-GB" dirty="0" smtClean="0"/>
              <a:t>n their study of 50 children (28 males and 22 females) with MNE and 30 age-matched controls, </a:t>
            </a:r>
            <a:r>
              <a:rPr lang="en-GB" dirty="0" err="1" smtClean="0"/>
              <a:t>AbdelFatah</a:t>
            </a:r>
            <a:r>
              <a:rPr lang="en-GB" dirty="0" smtClean="0"/>
              <a:t> and colleagues found that 56% of the children affected by bedwetting had nocturnal polyuria (NP) and had significantly lower AVP levels and urine osmolality than controls. </a:t>
            </a:r>
          </a:p>
          <a:p>
            <a:r>
              <a:rPr lang="en-GB" dirty="0" smtClean="0"/>
              <a:t>There were no significant differences between the controls and children affected by bedwetting that did not have NP. </a:t>
            </a:r>
          </a:p>
          <a:p>
            <a:r>
              <a:rPr lang="en-GB" dirty="0" smtClean="0"/>
              <a:t>The arousal threshold was significantly higher in children affected by bedwetting irrespective of the presence of NP. </a:t>
            </a:r>
          </a:p>
          <a:p>
            <a:r>
              <a:rPr lang="en-GB" dirty="0" smtClean="0"/>
              <a:t>Bedwetting episodes typically occurred late in the night in children without NP while those with NP typically experienced multiple incidents each night. </a:t>
            </a:r>
          </a:p>
          <a:p>
            <a:r>
              <a:rPr lang="en-GB" dirty="0" smtClean="0"/>
              <a:t>The authors concluded that bedwetting results from a combination of low nocturnal AVP and urine osmolality as well as arousal defects.</a:t>
            </a:r>
          </a:p>
          <a:p>
            <a:endParaRPr lang="en-GB" dirty="0" smtClean="0"/>
          </a:p>
          <a:p>
            <a:pPr algn="r"/>
            <a:r>
              <a:rPr lang="en-GB" sz="1000" dirty="0" err="1" smtClean="0">
                <a:cs typeface="Arial" charset="0"/>
              </a:rPr>
              <a:t>AbdelFatah</a:t>
            </a:r>
            <a:r>
              <a:rPr lang="en-GB" sz="1000" dirty="0" smtClean="0">
                <a:cs typeface="Arial" charset="0"/>
              </a:rPr>
              <a:t> et al. </a:t>
            </a:r>
            <a:r>
              <a:rPr lang="en-GB" sz="1000" i="1" dirty="0" err="1" smtClean="0">
                <a:cs typeface="Arial" charset="0"/>
              </a:rPr>
              <a:t>Neurourol</a:t>
            </a:r>
            <a:r>
              <a:rPr lang="en-GB" sz="1000" i="1" dirty="0" smtClean="0">
                <a:cs typeface="Arial" charset="0"/>
              </a:rPr>
              <a:t> </a:t>
            </a:r>
            <a:r>
              <a:rPr lang="en-GB" sz="1000" i="1" dirty="0" err="1" smtClean="0">
                <a:cs typeface="Arial" charset="0"/>
              </a:rPr>
              <a:t>Urodyn</a:t>
            </a:r>
            <a:r>
              <a:rPr lang="en-GB" sz="1000" dirty="0" smtClean="0">
                <a:cs typeface="Arial" charset="0"/>
              </a:rPr>
              <a:t> 2009;28:506–509</a:t>
            </a:r>
            <a:endParaRPr lang="en-GB" sz="1000" dirty="0" smtClean="0"/>
          </a:p>
          <a:p>
            <a:endParaRPr lang="en-US" dirty="0" smtClean="0"/>
          </a:p>
        </p:txBody>
      </p:sp>
      <p:sp>
        <p:nvSpPr>
          <p:cNvPr id="171012" name="Slide Number Placeholder 3"/>
          <p:cNvSpPr>
            <a:spLocks noGrp="1"/>
          </p:cNvSpPr>
          <p:nvPr>
            <p:ph type="sldNum" sz="quarter" idx="5"/>
          </p:nvPr>
        </p:nvSpPr>
        <p:spPr/>
        <p:txBody>
          <a:bodyPr/>
          <a:lstStyle/>
          <a:p>
            <a:pPr>
              <a:defRPr/>
            </a:pPr>
            <a:fld id="{FDACCB4D-DD95-4A14-B72E-50C3DFC72ABE}" type="slidenum">
              <a:rPr lang="en-GB" smtClean="0"/>
              <a:pPr>
                <a:defRPr/>
              </a:pPr>
              <a:t>4</a:t>
            </a:fld>
            <a:endParaRPr lang="en-GB" smtClean="0"/>
          </a:p>
        </p:txBody>
      </p:sp>
    </p:spTree>
    <p:extLst>
      <p:ext uri="{BB962C8B-B14F-4D97-AF65-F5344CB8AC3E}">
        <p14:creationId xmlns:p14="http://schemas.microsoft.com/office/powerpoint/2010/main" val="2358251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00:02:52</a:t>
            </a:r>
            <a:endParaRPr lang="en-GB" dirty="0" smtClean="0"/>
          </a:p>
          <a:p>
            <a:r>
              <a:rPr lang="en-GB" dirty="0" smtClean="0"/>
              <a:t>The schematic shows normal fluctuations in diurnal plasma AVP levels, urine osmolality and urine volume compared with those of children who wet the bed. They show that the normal increase in </a:t>
            </a:r>
            <a:r>
              <a:rPr lang="en-GB" dirty="0" err="1" smtClean="0"/>
              <a:t>nighttime</a:t>
            </a:r>
            <a:r>
              <a:rPr lang="en-GB" dirty="0" smtClean="0"/>
              <a:t> AVP levels is absent in </a:t>
            </a:r>
            <a:r>
              <a:rPr lang="en-GB" dirty="0" err="1" smtClean="0"/>
              <a:t>enuretics</a:t>
            </a:r>
            <a:r>
              <a:rPr lang="en-GB" dirty="0" smtClean="0"/>
              <a:t>. Consequently the volume of </a:t>
            </a:r>
            <a:r>
              <a:rPr lang="en-GB" dirty="0" err="1" smtClean="0"/>
              <a:t>nighttime</a:t>
            </a:r>
            <a:r>
              <a:rPr lang="en-GB" dirty="0" smtClean="0"/>
              <a:t> urine production is similar to the daytime urine production per hour and this also shows in the small change in urine osmolality compared to unaffected children.</a:t>
            </a:r>
          </a:p>
          <a:p>
            <a:r>
              <a:rPr lang="en-GB" dirty="0" smtClean="0"/>
              <a:t>In conclusion, an abnormal diurnal rhythm of AVP seems to be an important pathophysiological factor in bedwetting, explaining the abnormally high nocturnal urinary volume and the low nocturnal urinary osmolality found in these patients</a:t>
            </a:r>
            <a:endParaRPr lang="en-GB" sz="1000" dirty="0" smtClean="0"/>
          </a:p>
          <a:p>
            <a:pPr algn="r"/>
            <a:r>
              <a:rPr lang="en-GB" sz="1000" dirty="0" err="1" smtClean="0"/>
              <a:t>Nørgaard</a:t>
            </a:r>
            <a:r>
              <a:rPr lang="en-GB" sz="1000" dirty="0" smtClean="0"/>
              <a:t> et al. </a:t>
            </a:r>
            <a:r>
              <a:rPr lang="en-GB" sz="1000" i="1" dirty="0" smtClean="0"/>
              <a:t>J </a:t>
            </a:r>
            <a:r>
              <a:rPr lang="en-GB" sz="1000" i="1" dirty="0" err="1" smtClean="0"/>
              <a:t>Urol</a:t>
            </a:r>
            <a:r>
              <a:rPr lang="en-GB" sz="1000" dirty="0" smtClean="0"/>
              <a:t> 1985;134:1029–1031</a:t>
            </a:r>
          </a:p>
          <a:p>
            <a:pPr algn="r"/>
            <a:r>
              <a:rPr lang="en-GB" sz="1000" dirty="0" err="1" smtClean="0"/>
              <a:t>Rittig</a:t>
            </a:r>
            <a:r>
              <a:rPr lang="en-GB" sz="1000" dirty="0" smtClean="0"/>
              <a:t> et al. </a:t>
            </a:r>
            <a:r>
              <a:rPr lang="en-GB" sz="1000" i="1" dirty="0" smtClean="0"/>
              <a:t>Am J </a:t>
            </a:r>
            <a:r>
              <a:rPr lang="en-GB" sz="1000" i="1" dirty="0" err="1" smtClean="0"/>
              <a:t>Physiol</a:t>
            </a:r>
            <a:r>
              <a:rPr lang="en-GB" sz="1000" i="1" dirty="0" smtClean="0"/>
              <a:t> </a:t>
            </a:r>
            <a:r>
              <a:rPr lang="en-GB" sz="1000" dirty="0" smtClean="0"/>
              <a:t>1989;256:F664–F671</a:t>
            </a:r>
            <a:endParaRPr lang="en-US" sz="1000" dirty="0" smtClean="0"/>
          </a:p>
        </p:txBody>
      </p:sp>
      <p:sp>
        <p:nvSpPr>
          <p:cNvPr id="172036" name="Slide Number Placeholder 3"/>
          <p:cNvSpPr>
            <a:spLocks noGrp="1"/>
          </p:cNvSpPr>
          <p:nvPr>
            <p:ph type="sldNum" sz="quarter" idx="5"/>
          </p:nvPr>
        </p:nvSpPr>
        <p:spPr/>
        <p:txBody>
          <a:bodyPr/>
          <a:lstStyle/>
          <a:p>
            <a:pPr>
              <a:defRPr/>
            </a:pPr>
            <a:fld id="{BC2FA9FD-238E-4CC9-8BC9-EC693E03D6CF}" type="slidenum">
              <a:rPr lang="en-GB" smtClean="0"/>
              <a:pPr>
                <a:defRPr/>
              </a:pPr>
              <a:t>5</a:t>
            </a:fld>
            <a:endParaRPr lang="en-GB" smtClean="0"/>
          </a:p>
        </p:txBody>
      </p:sp>
    </p:spTree>
    <p:extLst>
      <p:ext uri="{BB962C8B-B14F-4D97-AF65-F5344CB8AC3E}">
        <p14:creationId xmlns:p14="http://schemas.microsoft.com/office/powerpoint/2010/main" val="1195285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smtClean="0"/>
              <a:t>00:04:17</a:t>
            </a:r>
            <a:endParaRPr lang="es-MX" dirty="0"/>
          </a:p>
        </p:txBody>
      </p:sp>
      <p:sp>
        <p:nvSpPr>
          <p:cNvPr id="4" name="Slide Number Placeholder 3"/>
          <p:cNvSpPr>
            <a:spLocks noGrp="1"/>
          </p:cNvSpPr>
          <p:nvPr>
            <p:ph type="sldNum" sz="quarter" idx="10"/>
          </p:nvPr>
        </p:nvSpPr>
        <p:spPr/>
        <p:txBody>
          <a:bodyPr/>
          <a:lstStyle/>
          <a:p>
            <a:fld id="{EDFFA7AD-B9A5-4581-A73A-6B1D63142931}" type="slidenum">
              <a:rPr lang="es-MX" smtClean="0"/>
              <a:pPr/>
              <a:t>6</a:t>
            </a:fld>
            <a:endParaRPr lang="es-MX"/>
          </a:p>
        </p:txBody>
      </p:sp>
    </p:spTree>
    <p:extLst>
      <p:ext uri="{BB962C8B-B14F-4D97-AF65-F5344CB8AC3E}">
        <p14:creationId xmlns:p14="http://schemas.microsoft.com/office/powerpoint/2010/main" val="3071159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00:05:04</a:t>
            </a:r>
            <a:endParaRPr lang="es-MX" dirty="0"/>
          </a:p>
        </p:txBody>
      </p:sp>
      <p:sp>
        <p:nvSpPr>
          <p:cNvPr id="4" name="Marcador de número de diapositiva 3"/>
          <p:cNvSpPr>
            <a:spLocks noGrp="1"/>
          </p:cNvSpPr>
          <p:nvPr>
            <p:ph type="sldNum" sz="quarter" idx="10"/>
          </p:nvPr>
        </p:nvSpPr>
        <p:spPr/>
        <p:txBody>
          <a:bodyPr/>
          <a:lstStyle/>
          <a:p>
            <a:fld id="{EDFFA7AD-B9A5-4581-A73A-6B1D63142931}" type="slidenum">
              <a:rPr lang="es-MX" smtClean="0"/>
              <a:pPr/>
              <a:t>7</a:t>
            </a:fld>
            <a:endParaRPr lang="es-MX"/>
          </a:p>
        </p:txBody>
      </p:sp>
    </p:spTree>
    <p:extLst>
      <p:ext uri="{BB962C8B-B14F-4D97-AF65-F5344CB8AC3E}">
        <p14:creationId xmlns:p14="http://schemas.microsoft.com/office/powerpoint/2010/main" val="3132936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00:06:16</a:t>
            </a:r>
            <a:endParaRPr lang="es-MX" dirty="0"/>
          </a:p>
        </p:txBody>
      </p:sp>
      <p:sp>
        <p:nvSpPr>
          <p:cNvPr id="4" name="Marcador de número de diapositiva 3"/>
          <p:cNvSpPr>
            <a:spLocks noGrp="1"/>
          </p:cNvSpPr>
          <p:nvPr>
            <p:ph type="sldNum" sz="quarter" idx="10"/>
          </p:nvPr>
        </p:nvSpPr>
        <p:spPr/>
        <p:txBody>
          <a:bodyPr/>
          <a:lstStyle/>
          <a:p>
            <a:fld id="{EDFFA7AD-B9A5-4581-A73A-6B1D63142931}" type="slidenum">
              <a:rPr lang="es-MX" smtClean="0"/>
              <a:pPr/>
              <a:t>8</a:t>
            </a:fld>
            <a:endParaRPr lang="es-MX"/>
          </a:p>
        </p:txBody>
      </p:sp>
    </p:spTree>
    <p:extLst>
      <p:ext uri="{BB962C8B-B14F-4D97-AF65-F5344CB8AC3E}">
        <p14:creationId xmlns:p14="http://schemas.microsoft.com/office/powerpoint/2010/main" val="3740689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00:06:29</a:t>
            </a:r>
            <a:endParaRPr lang="es-MX" dirty="0"/>
          </a:p>
        </p:txBody>
      </p:sp>
      <p:sp>
        <p:nvSpPr>
          <p:cNvPr id="4" name="Marcador de número de diapositiva 3"/>
          <p:cNvSpPr>
            <a:spLocks noGrp="1"/>
          </p:cNvSpPr>
          <p:nvPr>
            <p:ph type="sldNum" sz="quarter" idx="10"/>
          </p:nvPr>
        </p:nvSpPr>
        <p:spPr/>
        <p:txBody>
          <a:bodyPr/>
          <a:lstStyle/>
          <a:p>
            <a:fld id="{EDFFA7AD-B9A5-4581-A73A-6B1D63142931}" type="slidenum">
              <a:rPr lang="es-MX" smtClean="0"/>
              <a:pPr/>
              <a:t>9</a:t>
            </a:fld>
            <a:endParaRPr lang="es-MX"/>
          </a:p>
        </p:txBody>
      </p:sp>
    </p:spTree>
    <p:extLst>
      <p:ext uri="{BB962C8B-B14F-4D97-AF65-F5344CB8AC3E}">
        <p14:creationId xmlns:p14="http://schemas.microsoft.com/office/powerpoint/2010/main" val="1001754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in-título-1.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lvl1pPr>
              <a:defRPr>
                <a:solidFill>
                  <a:srgbClr val="0070C0"/>
                </a:solidFill>
              </a:defRPr>
            </a:lvl1pPr>
          </a:lstStyle>
          <a:p>
            <a:fld id="{C450E84F-5A8D-0A49-BE9A-2533E06A7903}" type="datetimeFigureOut">
              <a:rPr lang="en-US" smtClean="0"/>
              <a:pPr/>
              <a:t>10/2/2014</a:t>
            </a:fld>
            <a:endParaRPr lang="en-US"/>
          </a:p>
        </p:txBody>
      </p:sp>
      <p:sp>
        <p:nvSpPr>
          <p:cNvPr id="5" name="Footer Placeholder 4"/>
          <p:cNvSpPr>
            <a:spLocks noGrp="1"/>
          </p:cNvSpPr>
          <p:nvPr>
            <p:ph type="ftr" sz="quarter" idx="11"/>
          </p:nvPr>
        </p:nvSpPr>
        <p:spPr/>
        <p:txBody>
          <a:bodyPr/>
          <a:lstStyle>
            <a:lvl1pPr>
              <a:defRPr>
                <a:solidFill>
                  <a:srgbClr val="0070C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0070C0"/>
                </a:solidFill>
              </a:defRPr>
            </a:lvl1pPr>
          </a:lstStyle>
          <a:p>
            <a:fld id="{A4AFE95C-06BF-4C49-93F7-DF9A1BE3B20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C450E84F-5A8D-0A49-BE9A-2533E06A7903}"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FE95C-06BF-4C49-93F7-DF9A1BE3B2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C450E84F-5A8D-0A49-BE9A-2533E06A7903}"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FE95C-06BF-4C49-93F7-DF9A1BE3B2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C450E84F-5A8D-0A49-BE9A-2533E06A7903}"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FE95C-06BF-4C49-93F7-DF9A1BE3B2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2102" y="3072353"/>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642102" y="155679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C450E84F-5A8D-0A49-BE9A-2533E06A7903}"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FE95C-06BF-4C49-93F7-DF9A1BE3B20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C450E84F-5A8D-0A49-BE9A-2533E06A7903}" type="datetimeFigureOut">
              <a:rPr lang="en-US" smtClean="0"/>
              <a:pPr/>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FE95C-06BF-4C49-93F7-DF9A1BE3B20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C450E84F-5A8D-0A49-BE9A-2533E06A7903}" type="datetimeFigureOut">
              <a:rPr lang="en-US" smtClean="0"/>
              <a:pPr/>
              <a:t>10/2/2014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AFE95C-06BF-4C49-93F7-DF9A1BE3B20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C450E84F-5A8D-0A49-BE9A-2533E06A7903}" type="datetimeFigureOut">
              <a:rPr lang="en-US" smtClean="0"/>
              <a:pPr/>
              <a:t>10/2/2014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AFE95C-06BF-4C49-93F7-DF9A1BE3B2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0E84F-5A8D-0A49-BE9A-2533E06A7903}" type="datetimeFigureOut">
              <a:rPr lang="en-US" smtClean="0"/>
              <a:pPr/>
              <a:t>10/2/2014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AFE95C-06BF-4C49-93F7-DF9A1BE3B2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C450E84F-5A8D-0A49-BE9A-2533E06A7903}" type="datetimeFigureOut">
              <a:rPr lang="en-US" smtClean="0"/>
              <a:pPr/>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FE95C-06BF-4C49-93F7-DF9A1BE3B20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C450E84F-5A8D-0A49-BE9A-2533E06A7903}" type="datetimeFigureOut">
              <a:rPr lang="en-US" smtClean="0"/>
              <a:pPr/>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FE95C-06BF-4C49-93F7-DF9A1BE3B20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in-título-2.png"/>
          <p:cNvPicPr>
            <a:picLocks noChangeAspect="1"/>
          </p:cNvPicPr>
          <p:nvPr userDrawn="1"/>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0" y="-2088"/>
            <a:ext cx="8229600" cy="1143000"/>
          </a:xfrm>
          <a:prstGeom prst="rect">
            <a:avLst/>
          </a:prstGeom>
        </p:spPr>
        <p:txBody>
          <a:bodyPr vert="horz" lIns="91440" tIns="45720" rIns="91440" bIns="45720" rtlCol="0" anchor="ctr">
            <a:normAutofit/>
          </a:bodyPr>
          <a:lstStyle/>
          <a:p>
            <a:r>
              <a:rPr lang="es-ES_tradnl" smtClean="0"/>
              <a:t>Click to edit Master title style</a:t>
            </a:r>
            <a:endParaRPr lang="en-US"/>
          </a:p>
        </p:txBody>
      </p:sp>
      <p:sp>
        <p:nvSpPr>
          <p:cNvPr id="3" name="Text Placeholder 2"/>
          <p:cNvSpPr>
            <a:spLocks noGrp="1"/>
          </p:cNvSpPr>
          <p:nvPr>
            <p:ph type="body" idx="1"/>
          </p:nvPr>
        </p:nvSpPr>
        <p:spPr>
          <a:xfrm>
            <a:off x="374848" y="1268760"/>
            <a:ext cx="8229600" cy="4525963"/>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0E84F-5A8D-0A49-BE9A-2533E06A7903}" type="datetimeFigureOut">
              <a:rPr lang="en-US" smtClean="0"/>
              <a:pPr/>
              <a:t>10/2/2014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AFE95C-06BF-4C49-93F7-DF9A1BE3B20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000" kern="1200">
          <a:solidFill>
            <a:srgbClr val="0070C0"/>
          </a:solidFill>
          <a:latin typeface="Century Gothic"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Century Gothic"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Century Gothic"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Century Gothic"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Century Gothic"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Century Gothic"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8.pdf"/><Relationship Id="rId5" Type="http://schemas.openxmlformats.org/officeDocument/2006/relationships/hyperlink" Target="http://www.nejm.org/doi/full/10.1056/NEJMc0706528" TargetMode="Externa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76.pd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78.pdf"/><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2.xml"/><Relationship Id="rId7" Type="http://schemas.openxmlformats.org/officeDocument/2006/relationships/notesSlide" Target="../notesSlides/notesSlide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tags" Target="../tags/tag4.xml"/><Relationship Id="rId10" Type="http://schemas.openxmlformats.org/officeDocument/2006/relationships/image" Target="../media/image3.png"/><Relationship Id="rId4" Type="http://schemas.openxmlformats.org/officeDocument/2006/relationships/tags" Target="../tags/tag3.xml"/><Relationship Id="rId9" Type="http://schemas.openxmlformats.org/officeDocument/2006/relationships/image" Target="../media/image3.pdf"/></Relationships>
</file>

<file path=ppt/slides/_rels/slide3.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6.xml"/><Relationship Id="rId7" Type="http://schemas.openxmlformats.org/officeDocument/2006/relationships/notesSlide" Target="../notesSlides/notesSlide4.xml"/><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slideLayout" Target="../slideLayouts/slideLayout2.xml"/><Relationship Id="rId11" Type="http://schemas.openxmlformats.org/officeDocument/2006/relationships/image" Target="../media/image5.png"/><Relationship Id="rId5" Type="http://schemas.openxmlformats.org/officeDocument/2006/relationships/tags" Target="../tags/tag8.xml"/><Relationship Id="rId10" Type="http://schemas.openxmlformats.org/officeDocument/2006/relationships/image" Target="../media/image7.pdf"/><Relationship Id="rId4" Type="http://schemas.openxmlformats.org/officeDocument/2006/relationships/tags" Target="../tags/tag7.xml"/><Relationship Id="rId9" Type="http://schemas.openxmlformats.org/officeDocument/2006/relationships/hyperlink" Target="http://www.ncbi.nlm.nih.gov/pubmed?term=AbdelFatah%5bAuthor%20-%20First%5d%20AND%20%22Neurourology%20and%20urodynamics%22%5bJournal%5d"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5.xml"/><Relationship Id="rId7" Type="http://schemas.openxmlformats.org/officeDocument/2006/relationships/image" Target="../media/image9.pdf"/><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hyperlink" Target="http://www.ncbi.nlm.nih.gov/pubmed?term=AbdelFatah%5bAuthor%20-%20First%5d%20AND%20%22Neurourology%20and%20urodynamics%22%5bJournal%5d" TargetMode="External"/><Relationship Id="rId5" Type="http://schemas.openxmlformats.org/officeDocument/2006/relationships/hyperlink" Target="http://www.ncbi.nlm.nih.gov/pubmed?term=Rittig%5bAuthor%20-%20First%5d%20AND%20%22The%20American%20journal%20of%20physiology%22%5bJournal%5d" TargetMode="External"/><Relationship Id="rId4" Type="http://schemas.openxmlformats.org/officeDocument/2006/relationships/hyperlink" Target="http://www.ncbi.nlm.nih.gov/pubmed/4057364"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pdf"/><Relationship Id="rId7" Type="http://schemas.openxmlformats.org/officeDocument/2006/relationships/image" Target="../media/image15.pd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pdf"/><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1.pd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lstStyle/>
          <a:p>
            <a:r>
              <a:rPr lang="es-MX" dirty="0" smtClean="0">
                <a:solidFill>
                  <a:schemeClr val="bg1"/>
                </a:solidFill>
                <a:cs typeface="Myriad Pro Light"/>
              </a:rPr>
              <a:t>Patogénesis de la enuresis</a:t>
            </a:r>
            <a:endParaRPr lang="es-MX" dirty="0">
              <a:solidFill>
                <a:schemeClr val="bg1"/>
              </a:solidFill>
              <a:cs typeface="Myriad Pro Light"/>
            </a:endParaRPr>
          </a:p>
        </p:txBody>
      </p:sp>
      <p:sp>
        <p:nvSpPr>
          <p:cNvPr id="3" name="Subtitle 2"/>
          <p:cNvSpPr>
            <a:spLocks noGrp="1"/>
          </p:cNvSpPr>
          <p:nvPr>
            <p:ph type="subTitle" idx="1"/>
          </p:nvPr>
        </p:nvSpPr>
        <p:spPr>
          <a:xfrm>
            <a:off x="-108520" y="6165304"/>
            <a:ext cx="6400800" cy="1600200"/>
          </a:xfrm>
        </p:spPr>
        <p:txBody>
          <a:bodyPr/>
          <a:lstStyle/>
          <a:p>
            <a:r>
              <a:rPr lang="en-US" dirty="0" smtClean="0">
                <a:solidFill>
                  <a:schemeClr val="tx1">
                    <a:lumMod val="75000"/>
                    <a:lumOff val="25000"/>
                  </a:schemeClr>
                </a:solidFill>
                <a:cs typeface="Myriad Pro Light"/>
              </a:rPr>
              <a:t>Dr. Salvador Cuevas Villegas</a:t>
            </a:r>
            <a:endParaRPr lang="en-US" dirty="0">
              <a:solidFill>
                <a:schemeClr val="tx1">
                  <a:lumMod val="75000"/>
                  <a:lumOff val="25000"/>
                </a:schemeClr>
              </a:solidFill>
              <a:cs typeface="Myriad Pro Ligh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3"/>
          <p:cNvSpPr>
            <a:spLocks noGrp="1" noChangeArrowheads="1"/>
          </p:cNvSpPr>
          <p:nvPr>
            <p:ph type="sldNum" sz="quarter" idx="12"/>
          </p:nvPr>
        </p:nvSpPr>
        <p:spPr/>
        <p:txBody>
          <a:bodyPr/>
          <a:lstStyle/>
          <a:p>
            <a:pPr>
              <a:defRPr/>
            </a:pPr>
            <a:fld id="{371F692B-ABF5-4D9D-A931-F1A1A8F3AF4F}" type="slidenum">
              <a:rPr lang="de-DE" smtClean="0"/>
              <a:pPr>
                <a:defRPr/>
              </a:pPr>
              <a:t>10</a:t>
            </a:fld>
            <a:endParaRPr lang="de-DE" smtClean="0"/>
          </a:p>
        </p:txBody>
      </p:sp>
      <p:sp>
        <p:nvSpPr>
          <p:cNvPr id="36867" name="Rectangle 3"/>
          <p:cNvSpPr>
            <a:spLocks noGrp="1" noChangeArrowheads="1"/>
          </p:cNvSpPr>
          <p:nvPr>
            <p:ph type="body" idx="4294967295"/>
          </p:nvPr>
        </p:nvSpPr>
        <p:spPr bwMode="auto">
          <a:xfrm>
            <a:off x="763588" y="1103065"/>
            <a:ext cx="8380412" cy="1893887"/>
          </a:xfrm>
        </p:spPr>
        <p:txBody>
          <a:bodyPr wrap="square" lIns="0" tIns="0" rIns="0" bIns="0">
            <a:normAutofit fontScale="92500"/>
          </a:bodyPr>
          <a:lstStyle/>
          <a:p>
            <a:pPr marL="354013" lvl="1" indent="-352425" eaLnBrk="1" hangingPunct="1">
              <a:spcBef>
                <a:spcPct val="0"/>
              </a:spcBef>
              <a:spcAft>
                <a:spcPts val="900"/>
              </a:spcAft>
              <a:buClrTx/>
              <a:buSzPct val="75000"/>
              <a:buFont typeface="Wingdings" pitchFamily="2" charset="2"/>
              <a:buChar char="l"/>
            </a:pPr>
            <a:r>
              <a:rPr lang="es-MX" sz="1800" dirty="0" smtClean="0">
                <a:cs typeface="Arial" pitchFamily="34" charset="0"/>
              </a:rPr>
              <a:t>Idea errónea de que el niño que moja la cama duerme muy profundo</a:t>
            </a:r>
          </a:p>
          <a:p>
            <a:pPr marL="354013" lvl="1" indent="-352425" eaLnBrk="1" hangingPunct="1">
              <a:spcBef>
                <a:spcPct val="0"/>
              </a:spcBef>
              <a:spcAft>
                <a:spcPts val="900"/>
              </a:spcAft>
              <a:buClrTx/>
              <a:buSzPct val="75000"/>
              <a:buFont typeface="Wingdings" pitchFamily="2" charset="2"/>
              <a:buChar char="l"/>
            </a:pPr>
            <a:r>
              <a:rPr lang="es-MX" sz="1800" dirty="0" smtClean="0">
                <a:cs typeface="Arial" pitchFamily="34" charset="0"/>
              </a:rPr>
              <a:t>Estos niños tienen sueño ligero con frecuente levantamiento cortical, pero no pueden despertar de manera completa</a:t>
            </a:r>
          </a:p>
          <a:p>
            <a:pPr marL="354013" lvl="1" indent="-352425" eaLnBrk="1" hangingPunct="1">
              <a:spcBef>
                <a:spcPct val="0"/>
              </a:spcBef>
              <a:spcAft>
                <a:spcPts val="900"/>
              </a:spcAft>
              <a:buClrTx/>
              <a:buSzPct val="75000"/>
              <a:buFont typeface="Wingdings" pitchFamily="2" charset="2"/>
              <a:buChar char="l"/>
            </a:pPr>
            <a:r>
              <a:rPr lang="es-MX" sz="1800" dirty="0" smtClean="0">
                <a:cs typeface="Arial" pitchFamily="34" charset="0"/>
              </a:rPr>
              <a:t>Transición del sueño ligero a despertar completo puede ser suprimido paradójicamente por una estimulación a largo plazo de señales vesicales (debido a poliuria nocturna [PN] o capacidad vesical disminuida)</a:t>
            </a:r>
          </a:p>
        </p:txBody>
      </p:sp>
      <p:sp>
        <p:nvSpPr>
          <p:cNvPr id="36907" name="Rectangle 47"/>
          <p:cNvSpPr>
            <a:spLocks noChangeArrowheads="1"/>
          </p:cNvSpPr>
          <p:nvPr>
            <p:custDataLst>
              <p:tags r:id="rId1"/>
            </p:custDataLst>
          </p:nvPr>
        </p:nvSpPr>
        <p:spPr bwMode="auto">
          <a:xfrm>
            <a:off x="388938" y="58976"/>
            <a:ext cx="819626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eaLnBrk="0" hangingPunct="0"/>
            <a:r>
              <a:rPr lang="en-US" sz="2500" b="0" dirty="0" err="1" smtClean="0">
                <a:solidFill>
                  <a:srgbClr val="0070C0"/>
                </a:solidFill>
                <a:latin typeface="Century Gothic" pitchFamily="34" charset="0"/>
              </a:rPr>
              <a:t>Arquitectura</a:t>
            </a:r>
            <a:r>
              <a:rPr lang="en-US" sz="2500" b="0" dirty="0" smtClean="0">
                <a:solidFill>
                  <a:srgbClr val="0070C0"/>
                </a:solidFill>
                <a:latin typeface="Century Gothic" pitchFamily="34" charset="0"/>
              </a:rPr>
              <a:t> del </a:t>
            </a:r>
            <a:r>
              <a:rPr lang="en-US" sz="2500" b="0" dirty="0" err="1" smtClean="0">
                <a:solidFill>
                  <a:srgbClr val="0070C0"/>
                </a:solidFill>
                <a:latin typeface="Century Gothic" pitchFamily="34" charset="0"/>
              </a:rPr>
              <a:t>sueño</a:t>
            </a:r>
            <a:r>
              <a:rPr lang="en-US" sz="2500" b="0" dirty="0" smtClean="0">
                <a:solidFill>
                  <a:srgbClr val="0070C0"/>
                </a:solidFill>
                <a:latin typeface="Century Gothic" pitchFamily="34" charset="0"/>
              </a:rPr>
              <a:t> </a:t>
            </a:r>
            <a:r>
              <a:rPr lang="en-US" sz="2500" b="0" dirty="0" err="1" smtClean="0">
                <a:solidFill>
                  <a:srgbClr val="0070C0"/>
                </a:solidFill>
                <a:latin typeface="Century Gothic" pitchFamily="34" charset="0"/>
              </a:rPr>
              <a:t>alterada</a:t>
            </a:r>
            <a:r>
              <a:rPr lang="en-US" sz="2500" b="0" dirty="0" smtClean="0">
                <a:solidFill>
                  <a:srgbClr val="0070C0"/>
                </a:solidFill>
                <a:latin typeface="Century Gothic" pitchFamily="34" charset="0"/>
              </a:rPr>
              <a:t> en los </a:t>
            </a:r>
            <a:r>
              <a:rPr lang="en-US" sz="2500" b="0" dirty="0" err="1" smtClean="0">
                <a:solidFill>
                  <a:srgbClr val="0070C0"/>
                </a:solidFill>
                <a:latin typeface="Century Gothic" pitchFamily="34" charset="0"/>
              </a:rPr>
              <a:t>niños</a:t>
            </a:r>
            <a:r>
              <a:rPr lang="en-US" sz="2500" b="0" dirty="0" smtClean="0">
                <a:solidFill>
                  <a:srgbClr val="0070C0"/>
                </a:solidFill>
                <a:latin typeface="Century Gothic" pitchFamily="34" charset="0"/>
              </a:rPr>
              <a:t> </a:t>
            </a:r>
            <a:r>
              <a:rPr lang="en-US" sz="2500" b="0" dirty="0" err="1" smtClean="0">
                <a:solidFill>
                  <a:srgbClr val="0070C0"/>
                </a:solidFill>
                <a:latin typeface="Century Gothic" pitchFamily="34" charset="0"/>
              </a:rPr>
              <a:t>enuréticos</a:t>
            </a:r>
            <a:endParaRPr lang="en-GB" sz="2500" b="0" dirty="0">
              <a:solidFill>
                <a:srgbClr val="0070C0"/>
              </a:solidFill>
              <a:latin typeface="Century Gothic" pitchFamily="34" charset="0"/>
            </a:endParaRPr>
          </a:p>
        </p:txBody>
      </p:sp>
      <p:sp>
        <p:nvSpPr>
          <p:cNvPr id="36908" name="Text Box 6"/>
          <p:cNvSpPr txBox="1">
            <a:spLocks noChangeArrowheads="1"/>
          </p:cNvSpPr>
          <p:nvPr/>
        </p:nvSpPr>
        <p:spPr bwMode="auto">
          <a:xfrm>
            <a:off x="382588" y="6116638"/>
            <a:ext cx="7602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tabLst>
                <a:tab pos="542925" algn="l"/>
              </a:tabLst>
              <a:defRPr sz="1600" b="1">
                <a:solidFill>
                  <a:schemeClr val="tx1"/>
                </a:solidFill>
                <a:latin typeface="Arial" charset="0"/>
                <a:ea typeface="ＭＳ Ｐゴシック" pitchFamily="34" charset="-128"/>
              </a:defRPr>
            </a:lvl1pPr>
            <a:lvl2pPr marL="742950" indent="-285750" eaLnBrk="0" hangingPunct="0">
              <a:tabLst>
                <a:tab pos="542925" algn="l"/>
              </a:tabLst>
              <a:defRPr sz="1600" b="1">
                <a:solidFill>
                  <a:schemeClr val="tx1"/>
                </a:solidFill>
                <a:latin typeface="Arial" charset="0"/>
                <a:ea typeface="ＭＳ Ｐゴシック" pitchFamily="34" charset="-128"/>
              </a:defRPr>
            </a:lvl2pPr>
            <a:lvl3pPr marL="1143000" indent="-228600" eaLnBrk="0" hangingPunct="0">
              <a:tabLst>
                <a:tab pos="542925" algn="l"/>
              </a:tabLst>
              <a:defRPr sz="1600" b="1">
                <a:solidFill>
                  <a:schemeClr val="tx1"/>
                </a:solidFill>
                <a:latin typeface="Arial" charset="0"/>
                <a:ea typeface="ＭＳ Ｐゴシック" pitchFamily="34" charset="-128"/>
              </a:defRPr>
            </a:lvl3pPr>
            <a:lvl4pPr marL="1600200" indent="-228600" eaLnBrk="0" hangingPunct="0">
              <a:tabLst>
                <a:tab pos="542925" algn="l"/>
              </a:tabLst>
              <a:defRPr sz="1600" b="1">
                <a:solidFill>
                  <a:schemeClr val="tx1"/>
                </a:solidFill>
                <a:latin typeface="Arial" charset="0"/>
                <a:ea typeface="ＭＳ Ｐゴシック" pitchFamily="34" charset="-128"/>
              </a:defRPr>
            </a:lvl4pPr>
            <a:lvl5pPr marL="2057400" indent="-228600" eaLnBrk="0" hangingPunct="0">
              <a:tabLst>
                <a:tab pos="542925" algn="l"/>
              </a:tabLst>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tabLst>
                <a:tab pos="542925" algn="l"/>
              </a:tabLs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tabLst>
                <a:tab pos="542925" algn="l"/>
              </a:tabLs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tabLst>
                <a:tab pos="542925" algn="l"/>
              </a:tabLs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tabLst>
                <a:tab pos="542925" algn="l"/>
              </a:tabLst>
              <a:defRPr sz="1600" b="1">
                <a:solidFill>
                  <a:schemeClr val="tx1"/>
                </a:solidFill>
                <a:latin typeface="Arial" charset="0"/>
                <a:ea typeface="ＭＳ Ｐゴシック" pitchFamily="34" charset="-128"/>
              </a:defRPr>
            </a:lvl9pPr>
          </a:lstStyle>
          <a:p>
            <a:pPr eaLnBrk="1" hangingPunct="1"/>
            <a:r>
              <a:rPr lang="en-US" sz="1000" b="0" dirty="0" err="1" smtClean="0"/>
              <a:t>Tabla</a:t>
            </a:r>
            <a:r>
              <a:rPr lang="en-US" sz="1000" b="0" dirty="0" smtClean="0"/>
              <a:t> </a:t>
            </a:r>
            <a:r>
              <a:rPr lang="en-US" sz="1000" b="0" dirty="0" err="1" smtClean="0"/>
              <a:t>reproducida</a:t>
            </a:r>
            <a:r>
              <a:rPr lang="en-US" sz="1000" b="0" dirty="0" smtClean="0"/>
              <a:t> de </a:t>
            </a:r>
            <a:r>
              <a:rPr lang="en-US" sz="1000" b="0" dirty="0" err="1" smtClean="0">
                <a:hlinkClick r:id="rId5"/>
              </a:rPr>
              <a:t>Yeung</a:t>
            </a:r>
            <a:r>
              <a:rPr lang="en-US" sz="1000" b="0" dirty="0" smtClean="0">
                <a:hlinkClick r:id="rId5"/>
              </a:rPr>
              <a:t> </a:t>
            </a:r>
            <a:r>
              <a:rPr lang="en-US" sz="1000" b="0" dirty="0">
                <a:hlinkClick r:id="rId5"/>
              </a:rPr>
              <a:t>et al</a:t>
            </a:r>
            <a:r>
              <a:rPr lang="en-US" sz="1000" b="0" dirty="0"/>
              <a:t>. </a:t>
            </a:r>
            <a:r>
              <a:rPr lang="en-GB" sz="1000" b="0" dirty="0"/>
              <a:t>Cortical arousal in children with severe enuresis.</a:t>
            </a:r>
            <a:r>
              <a:rPr lang="en-US" sz="1000" b="0" dirty="0"/>
              <a:t> </a:t>
            </a:r>
            <a:r>
              <a:rPr lang="en-US" sz="1000" b="0" i="1" dirty="0"/>
              <a:t>N </a:t>
            </a:r>
            <a:r>
              <a:rPr lang="en-US" sz="1000" b="0" i="1" dirty="0" err="1"/>
              <a:t>Engl</a:t>
            </a:r>
            <a:r>
              <a:rPr lang="en-US" sz="1000" b="0" i="1" dirty="0"/>
              <a:t> J Med</a:t>
            </a:r>
            <a:r>
              <a:rPr lang="en-US" sz="1000" b="0" dirty="0"/>
              <a:t> 358:2414–2415. </a:t>
            </a:r>
            <a:br>
              <a:rPr lang="en-US" sz="1000" b="0" dirty="0"/>
            </a:br>
            <a:r>
              <a:rPr lang="en-GB" sz="1000" b="0" dirty="0"/>
              <a:t>Copyright © 2008 Massachusetts Medical Society. </a:t>
            </a:r>
            <a:r>
              <a:rPr lang="en-GB" sz="1000" b="0" dirty="0" err="1" smtClean="0"/>
              <a:t>Derechos</a:t>
            </a:r>
            <a:r>
              <a:rPr lang="en-GB" sz="1000" b="0" dirty="0" smtClean="0"/>
              <a:t> </a:t>
            </a:r>
            <a:r>
              <a:rPr lang="en-GB" sz="1000" b="0" dirty="0" err="1" smtClean="0"/>
              <a:t>Reservados</a:t>
            </a:r>
            <a:r>
              <a:rPr lang="en-GB" sz="1000" b="0" dirty="0" smtClean="0"/>
              <a:t>.</a:t>
            </a:r>
            <a:endParaRPr lang="en-US" sz="1000" b="0" dirty="0"/>
          </a:p>
        </p:txBody>
      </p:sp>
      <p:sp>
        <p:nvSpPr>
          <p:cNvPr id="36909" name="Text Box 43"/>
          <p:cNvSpPr txBox="1">
            <a:spLocks noChangeArrowheads="1"/>
          </p:cNvSpPr>
          <p:nvPr>
            <p:custDataLst>
              <p:tags r:id="rId2"/>
            </p:custDataLst>
          </p:nvPr>
        </p:nvSpPr>
        <p:spPr bwMode="auto">
          <a:xfrm>
            <a:off x="2411760" y="5445224"/>
            <a:ext cx="662040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eaLnBrk="1" hangingPunct="1">
              <a:spcBef>
                <a:spcPct val="50000"/>
              </a:spcBef>
            </a:pPr>
            <a:r>
              <a:rPr lang="en-GB" sz="1000" dirty="0" smtClean="0">
                <a:latin typeface="Century Gothic" pitchFamily="34" charset="0"/>
              </a:rPr>
              <a:t>*</a:t>
            </a:r>
            <a:r>
              <a:rPr lang="es-ES" sz="1000" dirty="0">
                <a:latin typeface="Century Gothic" pitchFamily="34" charset="0"/>
              </a:rPr>
              <a:t> Índice de </a:t>
            </a:r>
            <a:r>
              <a:rPr lang="es-ES" sz="1000" dirty="0" smtClean="0">
                <a:latin typeface="Century Gothic" pitchFamily="34" charset="0"/>
              </a:rPr>
              <a:t>levantamiento cortical 1,12-12,48</a:t>
            </a:r>
            <a:r>
              <a:rPr lang="es-ES" sz="1000" dirty="0">
                <a:latin typeface="Century Gothic" pitchFamily="34" charset="0"/>
              </a:rPr>
              <a:t>; mayor puntuación indica excitación cortical más frecuentes</a:t>
            </a:r>
            <a:endParaRPr lang="en-GB" sz="1000" baseline="30000" dirty="0">
              <a:latin typeface="Century Gothic" pitchFamily="34" charset="0"/>
            </a:endParaRPr>
          </a:p>
        </p:txBody>
      </p:sp>
      <p:pic>
        <p:nvPicPr>
          <p:cNvPr id="27650" name="Picture 2"/>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891325" y="2952366"/>
            <a:ext cx="7719275" cy="2457834"/>
          </a:xfrm>
          <a:prstGeom prst="rect">
            <a:avLst/>
          </a:prstGeom>
          <a:noFill/>
          <a:ln w="9525">
            <a:noFill/>
            <a:miter lim="800000"/>
            <a:headEnd/>
            <a:tailEnd/>
          </a:ln>
          <a:effectLst/>
        </p:spPr>
      </p:pic>
    </p:spTree>
    <p:extLst>
      <p:ext uri="{BB962C8B-B14F-4D97-AF65-F5344CB8AC3E}">
        <p14:creationId xmlns:p14="http://schemas.microsoft.com/office/powerpoint/2010/main" val="7936045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ChangeArrowheads="1"/>
          </p:cNvSpPr>
          <p:nvPr/>
        </p:nvSpPr>
        <p:spPr bwMode="auto">
          <a:xfrm>
            <a:off x="502547" y="260648"/>
            <a:ext cx="6976533" cy="1215717"/>
          </a:xfrm>
          <a:prstGeom prst="rect">
            <a:avLst/>
          </a:prstGeom>
          <a:noFill/>
          <a:ln w="9525">
            <a:noFill/>
            <a:miter lim="800000"/>
            <a:headEnd/>
            <a:tailEnd/>
          </a:ln>
          <a:effectLst/>
        </p:spPr>
        <p:txBody>
          <a:bodyPr>
            <a:spAutoFit/>
          </a:bodyPr>
          <a:lstStyle/>
          <a:p>
            <a:pPr eaLnBrk="1" hangingPunct="1">
              <a:buNone/>
            </a:pPr>
            <a:r>
              <a:rPr lang="da-DK" sz="3600" dirty="0" smtClean="0">
                <a:solidFill>
                  <a:srgbClr val="0070C0"/>
                </a:solidFill>
                <a:latin typeface="Century Gothic" pitchFamily="34" charset="0"/>
              </a:rPr>
              <a:t>Patogénesis de la enuresis</a:t>
            </a:r>
          </a:p>
          <a:p>
            <a:pPr eaLnBrk="1" hangingPunct="1">
              <a:buNone/>
            </a:pPr>
            <a:endParaRPr lang="da-DK" sz="900" dirty="0" smtClean="0">
              <a:solidFill>
                <a:srgbClr val="0070C0"/>
              </a:solidFill>
              <a:latin typeface="Century Gothic" pitchFamily="34" charset="0"/>
            </a:endParaRPr>
          </a:p>
          <a:p>
            <a:pPr eaLnBrk="1" hangingPunct="1">
              <a:buNone/>
            </a:pPr>
            <a:r>
              <a:rPr lang="da-DK" sz="2800" dirty="0" smtClean="0">
                <a:solidFill>
                  <a:schemeClr val="tx1">
                    <a:lumMod val="75000"/>
                    <a:lumOff val="25000"/>
                  </a:schemeClr>
                </a:solidFill>
                <a:latin typeface="Century Gothic" pitchFamily="34" charset="0"/>
              </a:rPr>
              <a:t>- Conclusión en 2014</a:t>
            </a:r>
            <a:endParaRPr lang="en-GB" sz="2800" dirty="0">
              <a:solidFill>
                <a:schemeClr val="tx1">
                  <a:lumMod val="75000"/>
                  <a:lumOff val="25000"/>
                </a:schemeClr>
              </a:solidFill>
              <a:latin typeface="Century Gothic" pitchFamily="34" charset="0"/>
            </a:endParaRPr>
          </a:p>
        </p:txBody>
      </p:sp>
      <p:sp>
        <p:nvSpPr>
          <p:cNvPr id="6" name="Tijdelijke aanduiding voor inhoud 2"/>
          <p:cNvSpPr txBox="1">
            <a:spLocks/>
          </p:cNvSpPr>
          <p:nvPr/>
        </p:nvSpPr>
        <p:spPr>
          <a:xfrm>
            <a:off x="452986" y="3611845"/>
            <a:ext cx="4736889" cy="2010081"/>
          </a:xfrm>
          <a:prstGeom prst="rect">
            <a:avLst/>
          </a:prstGeom>
        </p:spPr>
        <p:txBody>
          <a:bodyPr>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BE" sz="2400" b="0" i="0" u="none" strike="noStrike" kern="1200" cap="none" spc="0" normalizeH="0" baseline="0" noProof="0" dirty="0" smtClean="0">
                <a:ln>
                  <a:noFill/>
                </a:ln>
                <a:solidFill>
                  <a:schemeClr val="tx1">
                    <a:lumMod val="75000"/>
                    <a:lumOff val="25000"/>
                  </a:schemeClr>
                </a:solidFill>
                <a:effectLst/>
                <a:uLnTx/>
                <a:uFillTx/>
                <a:latin typeface="Century Gothic" pitchFamily="34" charset="0"/>
              </a:rPr>
              <a:t>Es necesaria más investigación</a:t>
            </a:r>
            <a:r>
              <a:rPr kumimoji="0" lang="nl-BE" sz="2400" b="0" i="0" u="none" strike="noStrike" kern="1200" cap="none" spc="0" normalizeH="0" noProof="0" dirty="0" smtClean="0">
                <a:ln>
                  <a:noFill/>
                </a:ln>
                <a:solidFill>
                  <a:schemeClr val="tx1">
                    <a:lumMod val="75000"/>
                    <a:lumOff val="25000"/>
                  </a:schemeClr>
                </a:solidFill>
                <a:effectLst/>
                <a:uLnTx/>
                <a:uFillTx/>
                <a:latin typeface="Century Gothic" pitchFamily="34" charset="0"/>
              </a:rPr>
              <a:t> en terminos de:</a:t>
            </a:r>
            <a:endParaRPr kumimoji="0" lang="nl-BE" sz="2400" b="0" i="0" u="none" strike="noStrike" kern="1200" cap="none" spc="0" normalizeH="0" baseline="0" noProof="0" dirty="0" smtClean="0">
              <a:ln>
                <a:noFill/>
              </a:ln>
              <a:solidFill>
                <a:schemeClr val="tx1">
                  <a:lumMod val="75000"/>
                  <a:lumOff val="25000"/>
                </a:schemeClr>
              </a:solidFill>
              <a:effectLst/>
              <a:uLnTx/>
              <a:uFillTx/>
              <a:latin typeface="Century Gothic"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BE" sz="1800" b="0" i="0" u="none" strike="noStrike" kern="1200" cap="none" spc="0" normalizeH="0" baseline="0" noProof="0" dirty="0" smtClean="0">
                <a:ln>
                  <a:noFill/>
                </a:ln>
                <a:solidFill>
                  <a:schemeClr val="tx1">
                    <a:lumMod val="75000"/>
                    <a:lumOff val="25000"/>
                  </a:schemeClr>
                </a:solidFill>
                <a:effectLst/>
                <a:uLnTx/>
                <a:uFillTx/>
                <a:latin typeface="Century Gothic" pitchFamily="34" charset="0"/>
              </a:rPr>
              <a:t>Genética</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BE" sz="1800" b="0" i="0" u="none" strike="noStrike" kern="1200" cap="none" spc="0" normalizeH="0" baseline="0" noProof="0" dirty="0" smtClean="0">
                <a:ln>
                  <a:noFill/>
                </a:ln>
                <a:solidFill>
                  <a:schemeClr val="tx1">
                    <a:lumMod val="75000"/>
                    <a:lumOff val="25000"/>
                  </a:schemeClr>
                </a:solidFill>
                <a:effectLst/>
                <a:uLnTx/>
                <a:uFillTx/>
                <a:latin typeface="Century Gothic" pitchFamily="34" charset="0"/>
              </a:rPr>
              <a:t>Patogénesis</a:t>
            </a:r>
          </a:p>
          <a:p>
            <a:pPr marL="1200150" lvl="2" indent="-285750" fontAlgn="auto">
              <a:spcAft>
                <a:spcPts val="0"/>
              </a:spcAft>
              <a:buFont typeface="Arial" pitchFamily="34" charset="0"/>
              <a:buChar char="–"/>
              <a:defRPr/>
            </a:pPr>
            <a:r>
              <a:rPr lang="nl-BE" sz="1800" dirty="0" smtClean="0">
                <a:solidFill>
                  <a:schemeClr val="tx1">
                    <a:lumMod val="75000"/>
                    <a:lumOff val="25000"/>
                  </a:schemeClr>
                </a:solidFill>
                <a:latin typeface="Century Gothic" pitchFamily="34" charset="0"/>
              </a:rPr>
              <a:t>Sueño</a:t>
            </a:r>
          </a:p>
          <a:p>
            <a:pPr marL="1200150" lvl="2" indent="-285750" fontAlgn="auto">
              <a:spcAft>
                <a:spcPts val="0"/>
              </a:spcAft>
              <a:buFont typeface="Arial" pitchFamily="34" charset="0"/>
              <a:buChar char="–"/>
              <a:defRPr/>
            </a:pPr>
            <a:r>
              <a:rPr kumimoji="0" lang="nl-BE" sz="1800" b="0" i="0" u="none" strike="noStrike" kern="1200" cap="none" spc="0" normalizeH="0" baseline="0" noProof="0" dirty="0" smtClean="0">
                <a:ln>
                  <a:noFill/>
                </a:ln>
                <a:solidFill>
                  <a:schemeClr val="tx1">
                    <a:lumMod val="75000"/>
                    <a:lumOff val="25000"/>
                  </a:schemeClr>
                </a:solidFill>
                <a:effectLst/>
                <a:uLnTx/>
                <a:uFillTx/>
                <a:latin typeface="Century Gothic" pitchFamily="34" charset="0"/>
              </a:rPr>
              <a:t>Ciclos circadianos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BE" sz="1800" b="0" i="0" u="none" strike="noStrike" kern="1200" cap="none" spc="0" normalizeH="0" baseline="0" noProof="0" dirty="0" smtClean="0">
                <a:ln>
                  <a:noFill/>
                </a:ln>
                <a:solidFill>
                  <a:schemeClr val="tx1">
                    <a:lumMod val="75000"/>
                    <a:lumOff val="25000"/>
                  </a:schemeClr>
                </a:solidFill>
                <a:effectLst/>
                <a:uLnTx/>
                <a:uFillTx/>
                <a:latin typeface="Century Gothic" pitchFamily="34" charset="0"/>
              </a:rPr>
              <a:t>Nuevas</a:t>
            </a:r>
            <a:r>
              <a:rPr kumimoji="0" lang="nl-BE" sz="1800" b="0" i="0" u="none" strike="noStrike" kern="1200" cap="none" spc="0" normalizeH="0" noProof="0" dirty="0" smtClean="0">
                <a:ln>
                  <a:noFill/>
                </a:ln>
                <a:solidFill>
                  <a:schemeClr val="tx1">
                    <a:lumMod val="75000"/>
                    <a:lumOff val="25000"/>
                  </a:schemeClr>
                </a:solidFill>
                <a:effectLst/>
                <a:uLnTx/>
                <a:uFillTx/>
                <a:latin typeface="Century Gothic" pitchFamily="34" charset="0"/>
              </a:rPr>
              <a:t> modalidades de tratamiento</a:t>
            </a:r>
            <a:endParaRPr kumimoji="0" lang="nl-NL" sz="1800" b="0" i="0" u="none" strike="noStrike" kern="1200" cap="none" spc="0" normalizeH="0" baseline="0" noProof="0" dirty="0" smtClean="0">
              <a:ln>
                <a:noFill/>
              </a:ln>
              <a:solidFill>
                <a:schemeClr val="tx1">
                  <a:lumMod val="75000"/>
                  <a:lumOff val="25000"/>
                </a:schemeClr>
              </a:solidFill>
              <a:effectLst/>
              <a:uLnTx/>
              <a:uFillTx/>
              <a:latin typeface="Century Gothic" pitchFamily="34" charset="0"/>
            </a:endParaRPr>
          </a:p>
        </p:txBody>
      </p:sp>
      <p:sp>
        <p:nvSpPr>
          <p:cNvPr id="7" name="Tekstboks 11"/>
          <p:cNvSpPr txBox="1"/>
          <p:nvPr/>
        </p:nvSpPr>
        <p:spPr>
          <a:xfrm>
            <a:off x="206767" y="6284923"/>
            <a:ext cx="5229329" cy="553998"/>
          </a:xfrm>
          <a:prstGeom prst="rect">
            <a:avLst/>
          </a:prstGeom>
          <a:noFill/>
        </p:spPr>
        <p:txBody>
          <a:bodyPr wrap="square" rtlCol="0">
            <a:spAutoFit/>
          </a:bodyPr>
          <a:lstStyle/>
          <a:p>
            <a:r>
              <a:rPr lang="da-DK" sz="1000" i="1" dirty="0" smtClean="0"/>
              <a:t>Søren Rittig, Circadian rhythm and Sleep disorders in Children. </a:t>
            </a:r>
            <a:r>
              <a:rPr lang="es-MX" sz="1000" dirty="0"/>
              <a:t>Aarhus-</a:t>
            </a:r>
            <a:r>
              <a:rPr lang="es-MX" sz="1000" dirty="0" err="1"/>
              <a:t>Ghent</a:t>
            </a:r>
            <a:r>
              <a:rPr lang="es-MX" sz="1000" dirty="0"/>
              <a:t> Enuresis Spring </a:t>
            </a:r>
            <a:r>
              <a:rPr lang="es-MX" sz="1000" dirty="0" err="1"/>
              <a:t>School</a:t>
            </a:r>
            <a:r>
              <a:rPr lang="es-MX" sz="1000" dirty="0"/>
              <a:t> </a:t>
            </a:r>
            <a:r>
              <a:rPr lang="es-MX" sz="1000" dirty="0" smtClean="0"/>
              <a:t>Bruselas 2014.</a:t>
            </a:r>
            <a:endParaRPr lang="es-MX" sz="1000" dirty="0"/>
          </a:p>
          <a:p>
            <a:pPr>
              <a:buNone/>
            </a:pPr>
            <a:endParaRPr lang="da-DK" sz="1000" i="1" dirty="0"/>
          </a:p>
        </p:txBody>
      </p:sp>
      <p:pic>
        <p:nvPicPr>
          <p:cNvPr id="55298" name="Picture 2"/>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5457427" y="3611845"/>
            <a:ext cx="3314700" cy="2590800"/>
          </a:xfrm>
          <a:prstGeom prst="rect">
            <a:avLst/>
          </a:prstGeom>
          <a:noFill/>
          <a:ln w="9525">
            <a:noFill/>
            <a:miter lim="800000"/>
            <a:headEnd/>
            <a:tailEnd/>
          </a:ln>
          <a:effectLst/>
        </p:spPr>
      </p:pic>
      <p:pic>
        <p:nvPicPr>
          <p:cNvPr id="55299" name="Picture 3"/>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511567" y="1400309"/>
            <a:ext cx="8403833" cy="2211536"/>
          </a:xfrm>
          <a:prstGeom prst="rect">
            <a:avLst/>
          </a:prstGeom>
          <a:noFill/>
          <a:ln w="9525">
            <a:noFill/>
            <a:miter lim="800000"/>
            <a:headEnd/>
            <a:tailEnd/>
          </a:ln>
          <a:effectLst/>
        </p:spPr>
      </p:pic>
    </p:spTree>
    <p:extLst>
      <p:ext uri="{BB962C8B-B14F-4D97-AF65-F5344CB8AC3E}">
        <p14:creationId xmlns:p14="http://schemas.microsoft.com/office/powerpoint/2010/main" val="306582770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3"/>
          <p:cNvSpPr>
            <a:spLocks noGrp="1" noChangeArrowheads="1"/>
          </p:cNvSpPr>
          <p:nvPr>
            <p:ph type="sldNum" sz="quarter" idx="12"/>
          </p:nvPr>
        </p:nvSpPr>
        <p:spPr/>
        <p:txBody>
          <a:bodyPr/>
          <a:lstStyle/>
          <a:p>
            <a:pPr>
              <a:defRPr/>
            </a:pPr>
            <a:fld id="{FBCC102E-9A1F-42E4-B3AC-A835E45316CB}" type="slidenum">
              <a:rPr lang="de-DE" smtClean="0"/>
              <a:pPr>
                <a:defRPr/>
              </a:pPr>
              <a:t>2</a:t>
            </a:fld>
            <a:endParaRPr lang="de-DE" smtClean="0"/>
          </a:p>
        </p:txBody>
      </p:sp>
      <p:graphicFrame>
        <p:nvGraphicFramePr>
          <p:cNvPr id="10242" name="Rectangle 38"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41" name="think-cell Slide" r:id="rId8" imgW="0" imgH="0" progId="">
                  <p:embed/>
                </p:oleObj>
              </mc:Choice>
              <mc:Fallback>
                <p:oleObj name="think-cell Slide" r:id="rId8" imgW="0" imgH="0" progId="">
                  <p:embed/>
                  <p:pic>
                    <p:nvPicPr>
                      <p:cNvPr id="0" name="AutoShape 1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6" name="Rectangle 2"/>
          <p:cNvSpPr>
            <a:spLocks noChangeArrowheads="1"/>
          </p:cNvSpPr>
          <p:nvPr>
            <p:custDataLst>
              <p:tags r:id="rId3"/>
            </p:custDataLst>
          </p:nvPr>
        </p:nvSpPr>
        <p:spPr bwMode="auto">
          <a:xfrm>
            <a:off x="685800" y="152400"/>
            <a:ext cx="7772400" cy="1143000"/>
          </a:xfrm>
          <a:prstGeom prst="rect">
            <a:avLst/>
          </a:prstGeom>
          <a:noFill/>
          <a:ln w="9525">
            <a:noFill/>
            <a:miter lim="800000"/>
            <a:headEnd/>
            <a:tailEnd/>
          </a:ln>
          <a:effectLst>
            <a:outerShdw dist="17961" dir="2700000" algn="ctr" rotWithShape="0">
              <a:srgbClr val="FFFFFF"/>
            </a:outerShdw>
          </a:effectLst>
        </p:spPr>
        <p:txBody>
          <a:bodyPr anchor="ctr"/>
          <a:lstStyle/>
          <a:p>
            <a:pPr eaLnBrk="0" hangingPunct="0">
              <a:defRPr/>
            </a:pPr>
            <a:endParaRPr lang="de-DE" sz="2500">
              <a:solidFill>
                <a:srgbClr val="FFFFFF"/>
              </a:solidFill>
              <a:cs typeface="Arial" charset="0"/>
            </a:endParaRPr>
          </a:p>
        </p:txBody>
      </p:sp>
      <p:sp>
        <p:nvSpPr>
          <p:cNvPr id="10254" name="Rectangle 29"/>
          <p:cNvSpPr>
            <a:spLocks noChangeArrowheads="1"/>
          </p:cNvSpPr>
          <p:nvPr>
            <p:custDataLst>
              <p:tags r:id="rId4"/>
            </p:custDataLst>
          </p:nvPr>
        </p:nvSpPr>
        <p:spPr bwMode="auto">
          <a:xfrm>
            <a:off x="388938" y="274419"/>
            <a:ext cx="81962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eaLnBrk="0" hangingPunct="0"/>
            <a:r>
              <a:rPr lang="en-GB" sz="3600" b="0" dirty="0" err="1" smtClean="0">
                <a:solidFill>
                  <a:srgbClr val="0070C0"/>
                </a:solidFill>
                <a:latin typeface="Century Gothic" pitchFamily="34" charset="0"/>
              </a:rPr>
              <a:t>Patofisiología</a:t>
            </a:r>
            <a:r>
              <a:rPr lang="en-GB" sz="3600" b="0" dirty="0" smtClean="0">
                <a:solidFill>
                  <a:srgbClr val="0070C0"/>
                </a:solidFill>
                <a:latin typeface="Century Gothic" pitchFamily="34" charset="0"/>
              </a:rPr>
              <a:t> de enuresis</a:t>
            </a:r>
            <a:endParaRPr lang="en-GB" sz="3600" b="0" dirty="0">
              <a:solidFill>
                <a:srgbClr val="0070C0"/>
              </a:solidFill>
              <a:latin typeface="Century Gothic" pitchFamily="34" charset="0"/>
            </a:endParaRPr>
          </a:p>
        </p:txBody>
      </p:sp>
      <p:sp>
        <p:nvSpPr>
          <p:cNvPr id="10255" name="Text Box 43"/>
          <p:cNvSpPr txBox="1">
            <a:spLocks noChangeArrowheads="1"/>
          </p:cNvSpPr>
          <p:nvPr>
            <p:custDataLst>
              <p:tags r:id="rId5"/>
            </p:custDataLst>
          </p:nvPr>
        </p:nvSpPr>
        <p:spPr bwMode="auto">
          <a:xfrm>
            <a:off x="479425" y="6265252"/>
            <a:ext cx="14811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eaLnBrk="1" hangingPunct="1">
              <a:spcBef>
                <a:spcPct val="50000"/>
              </a:spcBef>
            </a:pPr>
            <a:r>
              <a:rPr lang="en-GB" sz="1000" b="0" dirty="0"/>
              <a:t>AVP, arginine vasopressin</a:t>
            </a:r>
            <a:endParaRPr lang="en-GB" sz="1000" b="0" baseline="30000" dirty="0"/>
          </a:p>
        </p:txBody>
      </p:sp>
      <p:pic>
        <p:nvPicPr>
          <p:cNvPr id="5135" name="Picture 15"/>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9"/>
              <a:srcRect/>
              <a:stretch>
                <a:fillRect/>
              </a:stretch>
            </p:blipFill>
          </mc:Choice>
          <mc:Fallback>
            <p:blipFill>
              <a:blip r:embed="rId10"/>
              <a:srcRect/>
              <a:stretch>
                <a:fillRect/>
              </a:stretch>
            </p:blipFill>
          </mc:Fallback>
        </mc:AlternateContent>
        <p:spPr bwMode="auto">
          <a:xfrm>
            <a:off x="615950" y="1051107"/>
            <a:ext cx="8070850" cy="5305243"/>
          </a:xfrm>
          <a:prstGeom prst="rect">
            <a:avLst/>
          </a:prstGeom>
          <a:noFill/>
          <a:ln w="9525">
            <a:noFill/>
            <a:miter lim="800000"/>
            <a:headEnd/>
            <a:tailEnd/>
          </a:ln>
          <a:effectLst/>
        </p:spPr>
      </p:pic>
    </p:spTree>
    <p:extLst>
      <p:ext uri="{BB962C8B-B14F-4D97-AF65-F5344CB8AC3E}">
        <p14:creationId xmlns:p14="http://schemas.microsoft.com/office/powerpoint/2010/main" val="411945018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46"/>
          <p:cNvSpPr txBox="1">
            <a:spLocks/>
          </p:cNvSpPr>
          <p:nvPr/>
        </p:nvSpPr>
        <p:spPr>
          <a:xfrm>
            <a:off x="502862" y="295624"/>
            <a:ext cx="8229600" cy="1189160"/>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5100" dirty="0" smtClean="0">
                <a:solidFill>
                  <a:srgbClr val="0070C0"/>
                </a:solidFill>
                <a:latin typeface="Century Gothic" pitchFamily="34" charset="0"/>
              </a:rPr>
              <a:t>Enuresis nocturna</a:t>
            </a:r>
          </a:p>
          <a:p>
            <a:pPr algn="l"/>
            <a:endParaRPr lang="da-DK" sz="4000" dirty="0" smtClean="0">
              <a:solidFill>
                <a:srgbClr val="0070C0"/>
              </a:solidFill>
              <a:latin typeface="Century Gothic" pitchFamily="34" charset="0"/>
            </a:endParaRPr>
          </a:p>
          <a:p>
            <a:pPr algn="l"/>
            <a:r>
              <a:rPr lang="da-DK" sz="3100" dirty="0" smtClean="0">
                <a:solidFill>
                  <a:srgbClr val="0070C0"/>
                </a:solidFill>
                <a:latin typeface="Century Gothic" pitchFamily="34" charset="0"/>
              </a:rPr>
              <a:t>- </a:t>
            </a:r>
            <a:r>
              <a:rPr lang="da-DK" sz="3100" i="1" dirty="0" smtClean="0">
                <a:solidFill>
                  <a:srgbClr val="0070C0"/>
                </a:solidFill>
                <a:latin typeface="Century Gothic" pitchFamily="34" charset="0"/>
              </a:rPr>
              <a:t>Percepción en 1980</a:t>
            </a:r>
            <a:endParaRPr lang="da-DK" sz="3100" i="1" dirty="0">
              <a:solidFill>
                <a:srgbClr val="0070C0"/>
              </a:solidFill>
              <a:latin typeface="Century Gothic" pitchFamily="34" charset="0"/>
            </a:endParaRPr>
          </a:p>
        </p:txBody>
      </p:sp>
      <p:sp>
        <p:nvSpPr>
          <p:cNvPr id="18" name="Tekstboks 11"/>
          <p:cNvSpPr txBox="1"/>
          <p:nvPr/>
        </p:nvSpPr>
        <p:spPr>
          <a:xfrm>
            <a:off x="179512" y="6567735"/>
            <a:ext cx="7971334" cy="461665"/>
          </a:xfrm>
          <a:prstGeom prst="rect">
            <a:avLst/>
          </a:prstGeom>
          <a:noFill/>
        </p:spPr>
        <p:txBody>
          <a:bodyPr wrap="square" rtlCol="0">
            <a:spAutoFit/>
          </a:bodyPr>
          <a:lstStyle/>
          <a:p>
            <a:r>
              <a:rPr lang="da-DK" sz="1200" i="1" dirty="0" smtClean="0"/>
              <a:t>Søren Rittig, Circadian rhythm and Sleep disorders in Children. </a:t>
            </a:r>
            <a:r>
              <a:rPr lang="es-MX" sz="1200" dirty="0"/>
              <a:t>Aarhus-</a:t>
            </a:r>
            <a:r>
              <a:rPr lang="es-MX" sz="1200" dirty="0" err="1"/>
              <a:t>Ghent</a:t>
            </a:r>
            <a:r>
              <a:rPr lang="es-MX" sz="1200" dirty="0"/>
              <a:t> Enuresis Spring </a:t>
            </a:r>
            <a:r>
              <a:rPr lang="es-MX" sz="1200" dirty="0" err="1"/>
              <a:t>School</a:t>
            </a:r>
            <a:r>
              <a:rPr lang="es-MX" sz="1200" dirty="0"/>
              <a:t> </a:t>
            </a:r>
            <a:r>
              <a:rPr lang="es-MX" sz="1200" dirty="0" smtClean="0"/>
              <a:t>Bruselas 2014.</a:t>
            </a:r>
            <a:endParaRPr lang="es-MX" sz="1200" dirty="0"/>
          </a:p>
          <a:p>
            <a:pPr>
              <a:buNone/>
            </a:pPr>
            <a:endParaRPr lang="da-DK" sz="1200" i="1" dirty="0"/>
          </a:p>
        </p:txBody>
      </p:sp>
      <p:pic>
        <p:nvPicPr>
          <p:cNvPr id="17410" name="Picture 2"/>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228600" y="1668973"/>
            <a:ext cx="8526463" cy="4046027"/>
          </a:xfrm>
          <a:prstGeom prst="rect">
            <a:avLst/>
          </a:prstGeom>
          <a:noFill/>
          <a:ln w="9525">
            <a:noFill/>
            <a:miter lim="800000"/>
            <a:headEnd/>
            <a:tailEnd/>
          </a:ln>
          <a:effectLst/>
        </p:spPr>
      </p:pic>
    </p:spTree>
    <p:extLst>
      <p:ext uri="{BB962C8B-B14F-4D97-AF65-F5344CB8AC3E}">
        <p14:creationId xmlns:p14="http://schemas.microsoft.com/office/powerpoint/2010/main" val="189714437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3"/>
          <p:cNvSpPr>
            <a:spLocks noGrp="1" noChangeArrowheads="1"/>
          </p:cNvSpPr>
          <p:nvPr>
            <p:ph idx="1"/>
            <p:custDataLst>
              <p:tags r:id="rId2"/>
            </p:custDataLst>
          </p:nvPr>
        </p:nvSpPr>
        <p:spPr>
          <a:xfrm>
            <a:off x="568325" y="1368425"/>
            <a:ext cx="6681316" cy="637097"/>
          </a:xfrm>
        </p:spPr>
        <p:txBody>
          <a:bodyPr lIns="0" tIns="0" rIns="0" bIns="0">
            <a:normAutofit fontScale="92500"/>
          </a:bodyPr>
          <a:lstStyle/>
          <a:p>
            <a:pPr marL="0" indent="0"/>
            <a:r>
              <a:rPr lang="es-MX" sz="1800" b="1" dirty="0" smtClean="0"/>
              <a:t>Punto clave: alteración entre producción nocturna de orina y</a:t>
            </a:r>
          </a:p>
          <a:p>
            <a:pPr marL="0" indent="0">
              <a:buNone/>
            </a:pPr>
            <a:r>
              <a:rPr lang="es-MX" sz="1800" b="1" dirty="0" smtClean="0"/>
              <a:t>capacidad vesical</a:t>
            </a:r>
          </a:p>
        </p:txBody>
      </p:sp>
      <p:sp>
        <p:nvSpPr>
          <p:cNvPr id="29698" name="Rectangle 13"/>
          <p:cNvSpPr>
            <a:spLocks noGrp="1" noChangeArrowheads="1"/>
          </p:cNvSpPr>
          <p:nvPr>
            <p:ph type="sldNum" sz="quarter" idx="12"/>
          </p:nvPr>
        </p:nvSpPr>
        <p:spPr/>
        <p:txBody>
          <a:bodyPr/>
          <a:lstStyle/>
          <a:p>
            <a:pPr>
              <a:defRPr/>
            </a:pPr>
            <a:fld id="{4748DBFA-63C6-44B6-A91B-4A0FF43C2E88}" type="slidenum">
              <a:rPr lang="de-DE" smtClean="0"/>
              <a:pPr>
                <a:defRPr/>
              </a:pPr>
              <a:t>4</a:t>
            </a:fld>
            <a:endParaRPr lang="de-DE" smtClean="0"/>
          </a:p>
        </p:txBody>
      </p:sp>
      <p:graphicFrame>
        <p:nvGraphicFramePr>
          <p:cNvPr id="11266" name="Rectangle 15"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164" name="think-cell Slide" r:id="rId8" imgW="0" imgH="0" progId="">
                  <p:embed/>
                </p:oleObj>
              </mc:Choice>
              <mc:Fallback>
                <p:oleObj name="think-cell Slide" r:id="rId8" imgW="0" imgH="0" progId="">
                  <p:embed/>
                  <p:pic>
                    <p:nvPicPr>
                      <p:cNvPr id="0" name="AutoShape 1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0" name="Text Box 5"/>
          <p:cNvSpPr txBox="1">
            <a:spLocks noChangeArrowheads="1"/>
          </p:cNvSpPr>
          <p:nvPr/>
        </p:nvSpPr>
        <p:spPr bwMode="auto">
          <a:xfrm>
            <a:off x="1182688" y="2020888"/>
            <a:ext cx="30447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eaLnBrk="1" hangingPunct="1">
              <a:spcBef>
                <a:spcPct val="50000"/>
              </a:spcBef>
            </a:pPr>
            <a:r>
              <a:rPr lang="es-MX" sz="1400" b="0" dirty="0" smtClean="0">
                <a:solidFill>
                  <a:schemeClr val="tx1">
                    <a:lumMod val="75000"/>
                    <a:lumOff val="25000"/>
                  </a:schemeClr>
                </a:solidFill>
                <a:latin typeface="Century Gothic" pitchFamily="34" charset="0"/>
              </a:rPr>
              <a:t>PN factor contribuyente hasta ~75% de los pacientes</a:t>
            </a:r>
            <a:r>
              <a:rPr lang="es-MX" sz="1400" b="0" baseline="30000" dirty="0" smtClean="0">
                <a:solidFill>
                  <a:schemeClr val="tx1">
                    <a:lumMod val="75000"/>
                    <a:lumOff val="25000"/>
                  </a:schemeClr>
                </a:solidFill>
                <a:latin typeface="Century Gothic" pitchFamily="34" charset="0"/>
              </a:rPr>
              <a:t>1,2</a:t>
            </a:r>
            <a:endParaRPr lang="es-MX" sz="1400" b="0" baseline="30000" dirty="0">
              <a:solidFill>
                <a:schemeClr val="tx1">
                  <a:lumMod val="75000"/>
                  <a:lumOff val="25000"/>
                </a:schemeClr>
              </a:solidFill>
              <a:latin typeface="Century Gothic" pitchFamily="34" charset="0"/>
            </a:endParaRPr>
          </a:p>
        </p:txBody>
      </p:sp>
      <p:sp>
        <p:nvSpPr>
          <p:cNvPr id="11271" name="Rectangle 7"/>
          <p:cNvSpPr>
            <a:spLocks noChangeArrowheads="1"/>
          </p:cNvSpPr>
          <p:nvPr>
            <p:custDataLst>
              <p:tags r:id="rId4"/>
            </p:custDataLst>
          </p:nvPr>
        </p:nvSpPr>
        <p:spPr bwMode="auto">
          <a:xfrm>
            <a:off x="388938" y="335975"/>
            <a:ext cx="81962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eaLnBrk="0" hangingPunct="0"/>
            <a:r>
              <a:rPr lang="en-US" sz="3200" b="0" dirty="0" err="1" smtClean="0">
                <a:solidFill>
                  <a:srgbClr val="0070C0"/>
                </a:solidFill>
                <a:latin typeface="Century Gothic" pitchFamily="34" charset="0"/>
              </a:rPr>
              <a:t>Subtipos</a:t>
            </a:r>
            <a:r>
              <a:rPr lang="en-US" sz="3200" b="0" dirty="0" smtClean="0">
                <a:solidFill>
                  <a:srgbClr val="0070C0"/>
                </a:solidFill>
                <a:latin typeface="Century Gothic" pitchFamily="34" charset="0"/>
              </a:rPr>
              <a:t> de </a:t>
            </a:r>
            <a:r>
              <a:rPr lang="en-US" sz="3200" b="0" dirty="0" err="1" smtClean="0">
                <a:solidFill>
                  <a:srgbClr val="0070C0"/>
                </a:solidFill>
                <a:latin typeface="Century Gothic" pitchFamily="34" charset="0"/>
              </a:rPr>
              <a:t>patofisiología</a:t>
            </a:r>
            <a:endParaRPr lang="en-GB" sz="3200" b="0" dirty="0">
              <a:solidFill>
                <a:srgbClr val="0070C0"/>
              </a:solidFill>
              <a:latin typeface="Century Gothic" pitchFamily="34" charset="0"/>
            </a:endParaRPr>
          </a:p>
        </p:txBody>
      </p:sp>
      <p:sp>
        <p:nvSpPr>
          <p:cNvPr id="11272" name="Text Box 10"/>
          <p:cNvSpPr txBox="1">
            <a:spLocks noChangeArrowheads="1"/>
          </p:cNvSpPr>
          <p:nvPr>
            <p:custDataLst>
              <p:tags r:id="rId5"/>
            </p:custDataLst>
          </p:nvPr>
        </p:nvSpPr>
        <p:spPr bwMode="auto">
          <a:xfrm>
            <a:off x="388938" y="6269038"/>
            <a:ext cx="80470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eaLnBrk="1" hangingPunct="1">
              <a:spcBef>
                <a:spcPct val="50000"/>
              </a:spcBef>
            </a:pPr>
            <a:r>
              <a:rPr lang="da-DK" sz="1000" b="0" dirty="0"/>
              <a:t>1. Nørgaard et al. </a:t>
            </a:r>
            <a:r>
              <a:rPr lang="da-DK" sz="1000" b="0" i="1" dirty="0"/>
              <a:t>Br J Urol</a:t>
            </a:r>
            <a:r>
              <a:rPr lang="da-DK" sz="1000" b="0" dirty="0"/>
              <a:t> 1997;79:825–835; 2. </a:t>
            </a:r>
            <a:r>
              <a:rPr lang="da-DK" sz="1000" b="0" dirty="0">
                <a:hlinkClick r:id="rId9"/>
              </a:rPr>
              <a:t>AbdelFatah et al. </a:t>
            </a:r>
            <a:r>
              <a:rPr lang="da-DK" sz="1000" b="0" i="1" dirty="0">
                <a:hlinkClick r:id="rId9"/>
              </a:rPr>
              <a:t>Neurourol Urodyn</a:t>
            </a:r>
            <a:r>
              <a:rPr lang="da-DK" sz="1000" b="0" dirty="0">
                <a:hlinkClick r:id="rId9"/>
              </a:rPr>
              <a:t> 2009;28:506–509</a:t>
            </a:r>
            <a:endParaRPr lang="da-DK" sz="1000" b="0" dirty="0"/>
          </a:p>
        </p:txBody>
      </p:sp>
      <p:pic>
        <p:nvPicPr>
          <p:cNvPr id="6159" name="Picture 15"/>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10"/>
              <a:srcRect/>
              <a:stretch>
                <a:fillRect/>
              </a:stretch>
            </p:blipFill>
          </mc:Choice>
          <mc:Fallback>
            <p:blipFill>
              <a:blip r:embed="rId11"/>
              <a:srcRect/>
              <a:stretch>
                <a:fillRect/>
              </a:stretch>
            </p:blipFill>
          </mc:Fallback>
        </mc:AlternateContent>
        <p:spPr bwMode="auto">
          <a:xfrm>
            <a:off x="1375283" y="2236758"/>
            <a:ext cx="6320917" cy="4011642"/>
          </a:xfrm>
          <a:prstGeom prst="rect">
            <a:avLst/>
          </a:prstGeom>
          <a:noFill/>
          <a:ln w="9525">
            <a:noFill/>
            <a:miter lim="800000"/>
            <a:headEnd/>
            <a:tailEnd/>
          </a:ln>
          <a:effectLst/>
        </p:spPr>
      </p:pic>
    </p:spTree>
    <p:extLst>
      <p:ext uri="{BB962C8B-B14F-4D97-AF65-F5344CB8AC3E}">
        <p14:creationId xmlns:p14="http://schemas.microsoft.com/office/powerpoint/2010/main" val="109158965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3"/>
          <p:cNvSpPr>
            <a:spLocks noGrp="1" noChangeArrowheads="1"/>
          </p:cNvSpPr>
          <p:nvPr>
            <p:ph type="sldNum" sz="quarter" idx="12"/>
          </p:nvPr>
        </p:nvSpPr>
        <p:spPr/>
        <p:txBody>
          <a:bodyPr/>
          <a:lstStyle/>
          <a:p>
            <a:pPr>
              <a:defRPr/>
            </a:pPr>
            <a:fld id="{F4119B35-4BAF-4492-BC94-2705C9D80C11}" type="slidenum">
              <a:rPr lang="de-DE" smtClean="0"/>
              <a:pPr>
                <a:defRPr/>
              </a:pPr>
              <a:t>5</a:t>
            </a:fld>
            <a:endParaRPr lang="de-DE" smtClean="0"/>
          </a:p>
        </p:txBody>
      </p:sp>
      <p:sp>
        <p:nvSpPr>
          <p:cNvPr id="42015" name="Rectangle 41"/>
          <p:cNvSpPr>
            <a:spLocks noChangeArrowheads="1"/>
          </p:cNvSpPr>
          <p:nvPr>
            <p:custDataLst>
              <p:tags r:id="rId1"/>
            </p:custDataLst>
          </p:nvPr>
        </p:nvSpPr>
        <p:spPr bwMode="auto">
          <a:xfrm>
            <a:off x="290283" y="103296"/>
            <a:ext cx="754538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eaLnBrk="0" hangingPunct="0"/>
            <a:r>
              <a:rPr lang="es-MX" sz="2500" b="0" dirty="0" smtClean="0">
                <a:solidFill>
                  <a:srgbClr val="0063CD"/>
                </a:solidFill>
                <a:latin typeface="Century Gothic" pitchFamily="34" charset="0"/>
              </a:rPr>
              <a:t>Alteración en el ciclo circadiano de la hormona antidiurética (HAD)</a:t>
            </a:r>
            <a:endParaRPr lang="es-MX" sz="2500" b="0" dirty="0">
              <a:solidFill>
                <a:srgbClr val="0063CD"/>
              </a:solidFill>
              <a:latin typeface="Century Gothic" pitchFamily="34" charset="0"/>
            </a:endParaRPr>
          </a:p>
        </p:txBody>
      </p:sp>
      <p:sp>
        <p:nvSpPr>
          <p:cNvPr id="42016" name="Text Box 6"/>
          <p:cNvSpPr txBox="1">
            <a:spLocks noChangeArrowheads="1"/>
          </p:cNvSpPr>
          <p:nvPr/>
        </p:nvSpPr>
        <p:spPr bwMode="auto">
          <a:xfrm>
            <a:off x="392113" y="6116638"/>
            <a:ext cx="76025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tabLst>
                <a:tab pos="542925" algn="l"/>
              </a:tabLst>
              <a:defRPr sz="1600" b="1">
                <a:solidFill>
                  <a:schemeClr val="tx1"/>
                </a:solidFill>
                <a:latin typeface="Arial" charset="0"/>
                <a:ea typeface="ＭＳ Ｐゴシック" pitchFamily="34" charset="-128"/>
              </a:defRPr>
            </a:lvl1pPr>
            <a:lvl2pPr marL="742950" indent="-285750" eaLnBrk="0" hangingPunct="0">
              <a:tabLst>
                <a:tab pos="542925" algn="l"/>
              </a:tabLst>
              <a:defRPr sz="1600" b="1">
                <a:solidFill>
                  <a:schemeClr val="tx1"/>
                </a:solidFill>
                <a:latin typeface="Arial" charset="0"/>
                <a:ea typeface="ＭＳ Ｐゴシック" pitchFamily="34" charset="-128"/>
              </a:defRPr>
            </a:lvl2pPr>
            <a:lvl3pPr marL="1143000" indent="-228600" eaLnBrk="0" hangingPunct="0">
              <a:tabLst>
                <a:tab pos="542925" algn="l"/>
              </a:tabLst>
              <a:defRPr sz="1600" b="1">
                <a:solidFill>
                  <a:schemeClr val="tx1"/>
                </a:solidFill>
                <a:latin typeface="Arial" charset="0"/>
                <a:ea typeface="ＭＳ Ｐゴシック" pitchFamily="34" charset="-128"/>
              </a:defRPr>
            </a:lvl3pPr>
            <a:lvl4pPr marL="1600200" indent="-228600" eaLnBrk="0" hangingPunct="0">
              <a:tabLst>
                <a:tab pos="542925" algn="l"/>
              </a:tabLst>
              <a:defRPr sz="1600" b="1">
                <a:solidFill>
                  <a:schemeClr val="tx1"/>
                </a:solidFill>
                <a:latin typeface="Arial" charset="0"/>
                <a:ea typeface="ＭＳ Ｐゴシック" pitchFamily="34" charset="-128"/>
              </a:defRPr>
            </a:lvl4pPr>
            <a:lvl5pPr marL="2057400" indent="-228600" eaLnBrk="0" hangingPunct="0">
              <a:tabLst>
                <a:tab pos="542925" algn="l"/>
              </a:tabLst>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tabLst>
                <a:tab pos="542925" algn="l"/>
              </a:tabLs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tabLst>
                <a:tab pos="542925" algn="l"/>
              </a:tabLs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tabLst>
                <a:tab pos="542925" algn="l"/>
              </a:tabLs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tabLst>
                <a:tab pos="542925" algn="l"/>
              </a:tabLst>
              <a:defRPr sz="1600" b="1">
                <a:solidFill>
                  <a:schemeClr val="tx1"/>
                </a:solidFill>
                <a:latin typeface="Arial" charset="0"/>
                <a:ea typeface="ＭＳ Ｐゴシック" pitchFamily="34" charset="-128"/>
              </a:defRPr>
            </a:lvl9pPr>
          </a:lstStyle>
          <a:p>
            <a:pPr eaLnBrk="1" hangingPunct="1"/>
            <a:r>
              <a:rPr lang="es-MX" sz="1000" b="0" dirty="0" err="1" smtClean="0">
                <a:hlinkClick r:id="rId4"/>
              </a:rPr>
              <a:t>Nørgaard</a:t>
            </a:r>
            <a:r>
              <a:rPr lang="es-MX" sz="1000" b="0" dirty="0" smtClean="0">
                <a:hlinkClick r:id="rId4"/>
              </a:rPr>
              <a:t>  et al. </a:t>
            </a:r>
            <a:r>
              <a:rPr lang="es-MX" sz="1000" b="0" i="1" dirty="0" smtClean="0">
                <a:hlinkClick r:id="rId4"/>
              </a:rPr>
              <a:t>J </a:t>
            </a:r>
            <a:r>
              <a:rPr lang="es-MX" sz="1000" b="0" i="1" dirty="0" err="1" smtClean="0">
                <a:hlinkClick r:id="rId4"/>
              </a:rPr>
              <a:t>Urol</a:t>
            </a:r>
            <a:r>
              <a:rPr lang="es-MX" sz="1000" b="0" i="1" dirty="0" smtClean="0">
                <a:hlinkClick r:id="rId4"/>
              </a:rPr>
              <a:t> </a:t>
            </a:r>
            <a:r>
              <a:rPr lang="es-MX" sz="1000" b="0" dirty="0" smtClean="0">
                <a:hlinkClick r:id="rId4"/>
              </a:rPr>
              <a:t>1985;134:1029–1031</a:t>
            </a:r>
            <a:r>
              <a:rPr lang="es-MX" sz="1000" b="0" dirty="0" smtClean="0"/>
              <a:t>; </a:t>
            </a:r>
            <a:r>
              <a:rPr lang="es-MX" sz="1000" b="0" dirty="0" err="1" smtClean="0">
                <a:hlinkClick r:id="rId5"/>
              </a:rPr>
              <a:t>Rittig</a:t>
            </a:r>
            <a:r>
              <a:rPr lang="es-MX" sz="1000" b="0" dirty="0" smtClean="0">
                <a:hlinkClick r:id="rId5"/>
              </a:rPr>
              <a:t> et al. </a:t>
            </a:r>
            <a:r>
              <a:rPr lang="es-MX" sz="1000" b="0" i="1" dirty="0" smtClean="0">
                <a:hlinkClick r:id="rId5"/>
              </a:rPr>
              <a:t>Am J </a:t>
            </a:r>
            <a:r>
              <a:rPr lang="es-MX" sz="1000" b="0" i="1" dirty="0" err="1" smtClean="0">
                <a:hlinkClick r:id="rId5"/>
              </a:rPr>
              <a:t>Physiol</a:t>
            </a:r>
            <a:r>
              <a:rPr lang="es-MX" sz="1000" b="0" i="1" dirty="0" smtClean="0">
                <a:hlinkClick r:id="rId5"/>
              </a:rPr>
              <a:t> </a:t>
            </a:r>
            <a:r>
              <a:rPr lang="es-MX" sz="1000" b="0" dirty="0" smtClean="0">
                <a:hlinkClick r:id="rId5"/>
              </a:rPr>
              <a:t>1989;256:F664–F671</a:t>
            </a:r>
            <a:r>
              <a:rPr lang="es-MX" sz="1000" b="0" dirty="0" smtClean="0"/>
              <a:t>;</a:t>
            </a:r>
            <a:br>
              <a:rPr lang="es-MX" sz="1000" b="0" dirty="0" smtClean="0"/>
            </a:br>
            <a:r>
              <a:rPr lang="es-MX" sz="1000" b="0" dirty="0" err="1" smtClean="0"/>
              <a:t>Nørgaard</a:t>
            </a:r>
            <a:r>
              <a:rPr lang="es-MX" sz="1000" b="0" dirty="0" smtClean="0"/>
              <a:t> et al. </a:t>
            </a:r>
            <a:r>
              <a:rPr lang="es-MX" sz="1000" b="0" i="1" dirty="0" smtClean="0"/>
              <a:t>Br J </a:t>
            </a:r>
            <a:r>
              <a:rPr lang="es-MX" sz="1000" b="0" i="1" dirty="0" err="1" smtClean="0"/>
              <a:t>Urol</a:t>
            </a:r>
            <a:r>
              <a:rPr lang="es-MX" sz="1000" b="0" dirty="0" smtClean="0"/>
              <a:t> 1997;79:825–835; </a:t>
            </a:r>
            <a:r>
              <a:rPr lang="es-MX" sz="1000" b="0" dirty="0" err="1" smtClean="0">
                <a:hlinkClick r:id="rId6"/>
              </a:rPr>
              <a:t>AbdelFatah</a:t>
            </a:r>
            <a:r>
              <a:rPr lang="es-MX" sz="1000" b="0" dirty="0" smtClean="0">
                <a:hlinkClick r:id="rId6"/>
              </a:rPr>
              <a:t> et al. </a:t>
            </a:r>
            <a:r>
              <a:rPr lang="es-MX" sz="1000" b="0" i="1" dirty="0" err="1" smtClean="0">
                <a:hlinkClick r:id="rId6"/>
              </a:rPr>
              <a:t>Neurourol</a:t>
            </a:r>
            <a:r>
              <a:rPr lang="es-MX" sz="1000" b="0" i="1" dirty="0" smtClean="0">
                <a:hlinkClick r:id="rId6"/>
              </a:rPr>
              <a:t> </a:t>
            </a:r>
            <a:r>
              <a:rPr lang="es-MX" sz="1000" b="0" i="1" dirty="0" err="1" smtClean="0">
                <a:hlinkClick r:id="rId6"/>
              </a:rPr>
              <a:t>Urodyn</a:t>
            </a:r>
            <a:r>
              <a:rPr lang="es-MX" sz="1000" b="0" dirty="0" smtClean="0">
                <a:hlinkClick r:id="rId6"/>
              </a:rPr>
              <a:t> 2009;28:506–509</a:t>
            </a:r>
            <a:endParaRPr lang="es-MX" sz="1000" b="0" dirty="0" smtClean="0"/>
          </a:p>
          <a:p>
            <a:pPr eaLnBrk="1" hangingPunct="1"/>
            <a:r>
              <a:rPr lang="es-MX" sz="1000" b="0" dirty="0" err="1" smtClean="0"/>
              <a:t>Experience</a:t>
            </a:r>
            <a:r>
              <a:rPr lang="es-MX" sz="1000" b="0" dirty="0" smtClean="0"/>
              <a:t> and </a:t>
            </a:r>
            <a:r>
              <a:rPr lang="es-MX" sz="1000" b="0" dirty="0" err="1" smtClean="0"/>
              <a:t>current</a:t>
            </a:r>
            <a:r>
              <a:rPr lang="es-MX" sz="1000" b="0" dirty="0" smtClean="0"/>
              <a:t> status of </a:t>
            </a:r>
            <a:r>
              <a:rPr lang="es-MX" sz="1000" b="0" dirty="0" err="1" smtClean="0"/>
              <a:t>research</a:t>
            </a:r>
            <a:r>
              <a:rPr lang="es-MX" sz="1000" b="0" dirty="0" smtClean="0"/>
              <a:t> </a:t>
            </a:r>
            <a:r>
              <a:rPr lang="es-MX" sz="1000" b="0" dirty="0" err="1" smtClean="0"/>
              <a:t>into</a:t>
            </a:r>
            <a:r>
              <a:rPr lang="es-MX" sz="1000" b="0" dirty="0" smtClean="0"/>
              <a:t> </a:t>
            </a:r>
            <a:r>
              <a:rPr lang="es-MX" sz="1000" b="0" dirty="0" err="1" smtClean="0"/>
              <a:t>the</a:t>
            </a:r>
            <a:r>
              <a:rPr lang="es-MX" sz="1000" b="0" dirty="0" smtClean="0"/>
              <a:t> </a:t>
            </a:r>
            <a:r>
              <a:rPr lang="es-MX" sz="1000" b="0" dirty="0" err="1" smtClean="0"/>
              <a:t>pathophysiology</a:t>
            </a:r>
            <a:r>
              <a:rPr lang="es-MX" sz="1000" b="0" dirty="0" smtClean="0"/>
              <a:t> of nocturnal enuresis. </a:t>
            </a:r>
            <a:r>
              <a:rPr lang="es-MX" sz="1000" b="0" dirty="0" err="1" smtClean="0"/>
              <a:t>Norgaard</a:t>
            </a:r>
            <a:r>
              <a:rPr lang="es-MX" sz="1000" b="0" dirty="0" smtClean="0"/>
              <a:t> et al. </a:t>
            </a:r>
            <a:r>
              <a:rPr lang="es-MX" sz="1000" b="0" i="1" dirty="0" smtClean="0"/>
              <a:t>Br J </a:t>
            </a:r>
            <a:r>
              <a:rPr lang="es-MX" sz="1000" b="0" i="1" dirty="0" err="1" smtClean="0"/>
              <a:t>Urol</a:t>
            </a:r>
            <a:r>
              <a:rPr lang="es-MX" sz="1000" b="0" dirty="0" smtClean="0"/>
              <a:t> 79:825–835 Copyright © 1997. </a:t>
            </a:r>
            <a:r>
              <a:rPr lang="es-MX" sz="1000" b="0" dirty="0" err="1" smtClean="0"/>
              <a:t>Reproduced</a:t>
            </a:r>
            <a:r>
              <a:rPr lang="es-MX" sz="1000" b="0" dirty="0" smtClean="0"/>
              <a:t> </a:t>
            </a:r>
            <a:r>
              <a:rPr lang="es-MX" sz="1000" b="0" dirty="0" err="1" smtClean="0"/>
              <a:t>with</a:t>
            </a:r>
            <a:r>
              <a:rPr lang="es-MX" sz="1000" b="0" dirty="0" smtClean="0"/>
              <a:t> </a:t>
            </a:r>
            <a:r>
              <a:rPr lang="es-MX" sz="1000" b="0" dirty="0" err="1" smtClean="0"/>
              <a:t>permission</a:t>
            </a:r>
            <a:r>
              <a:rPr lang="es-MX" sz="1000" b="0" dirty="0" smtClean="0"/>
              <a:t> of John </a:t>
            </a:r>
            <a:r>
              <a:rPr lang="es-MX" sz="1000" b="0" dirty="0" err="1" smtClean="0"/>
              <a:t>Wiley</a:t>
            </a:r>
            <a:r>
              <a:rPr lang="es-MX" sz="1000" b="0" dirty="0" smtClean="0"/>
              <a:t> and </a:t>
            </a:r>
            <a:r>
              <a:rPr lang="es-MX" sz="1000" b="0" dirty="0" err="1" smtClean="0"/>
              <a:t>Sons</a:t>
            </a:r>
            <a:r>
              <a:rPr lang="es-MX" sz="1000" b="0" dirty="0" smtClean="0"/>
              <a:t>, </a:t>
            </a:r>
            <a:r>
              <a:rPr lang="es-MX" sz="1000" b="0" dirty="0" err="1" smtClean="0"/>
              <a:t>Inc</a:t>
            </a:r>
            <a:endParaRPr lang="es-MX" sz="1000" b="0" dirty="0"/>
          </a:p>
        </p:txBody>
      </p:sp>
      <p:pic>
        <p:nvPicPr>
          <p:cNvPr id="20488" name="Picture 8"/>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1050924" y="1209675"/>
            <a:ext cx="7178676" cy="4733925"/>
          </a:xfrm>
          <a:prstGeom prst="rect">
            <a:avLst/>
          </a:prstGeom>
          <a:noFill/>
          <a:ln w="9525">
            <a:noFill/>
            <a:miter lim="800000"/>
            <a:headEnd/>
            <a:tailEnd/>
          </a:ln>
          <a:effectLst/>
        </p:spPr>
      </p:pic>
    </p:spTree>
    <p:extLst>
      <p:ext uri="{BB962C8B-B14F-4D97-AF65-F5344CB8AC3E}">
        <p14:creationId xmlns:p14="http://schemas.microsoft.com/office/powerpoint/2010/main" val="302193604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el 146"/>
          <p:cNvSpPr txBox="1">
            <a:spLocks/>
          </p:cNvSpPr>
          <p:nvPr/>
        </p:nvSpPr>
        <p:spPr>
          <a:xfrm>
            <a:off x="502862" y="367632"/>
            <a:ext cx="8229600" cy="1189160"/>
          </a:xfrm>
          <a:prstGeom prst="rect">
            <a:avLst/>
          </a:prstGeom>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4000" dirty="0" smtClean="0">
                <a:solidFill>
                  <a:srgbClr val="0070C0"/>
                </a:solidFill>
                <a:latin typeface="Century Gothic" pitchFamily="34" charset="0"/>
              </a:rPr>
              <a:t>Enuresis nocturna</a:t>
            </a:r>
          </a:p>
          <a:p>
            <a:pPr algn="l"/>
            <a:r>
              <a:rPr lang="da-DK" sz="4000" dirty="0" smtClean="0">
                <a:solidFill>
                  <a:srgbClr val="0070C0"/>
                </a:solidFill>
                <a:latin typeface="Century Gothic" pitchFamily="34" charset="0"/>
              </a:rPr>
              <a:t/>
            </a:r>
            <a:br>
              <a:rPr lang="da-DK" sz="4000" dirty="0" smtClean="0">
                <a:solidFill>
                  <a:srgbClr val="0070C0"/>
                </a:solidFill>
                <a:latin typeface="Century Gothic" pitchFamily="34" charset="0"/>
              </a:rPr>
            </a:br>
            <a:r>
              <a:rPr lang="da-DK" sz="3100" dirty="0" smtClean="0">
                <a:solidFill>
                  <a:srgbClr val="0070C0"/>
                </a:solidFill>
                <a:latin typeface="Century Gothic" pitchFamily="34" charset="0"/>
              </a:rPr>
              <a:t>- </a:t>
            </a:r>
            <a:r>
              <a:rPr lang="da-DK" sz="3100" i="1" dirty="0" smtClean="0">
                <a:solidFill>
                  <a:srgbClr val="0070C0"/>
                </a:solidFill>
                <a:latin typeface="Century Gothic" pitchFamily="34" charset="0"/>
              </a:rPr>
              <a:t>Sueño/despertar</a:t>
            </a:r>
            <a:endParaRPr lang="da-DK" sz="3100" i="1" dirty="0">
              <a:solidFill>
                <a:srgbClr val="0070C0"/>
              </a:solidFill>
              <a:latin typeface="Century Gothic" pitchFamily="34" charset="0"/>
            </a:endParaRPr>
          </a:p>
        </p:txBody>
      </p:sp>
      <p:sp>
        <p:nvSpPr>
          <p:cNvPr id="67" name="Rectangle 3"/>
          <p:cNvSpPr>
            <a:spLocks noChangeArrowheads="1"/>
          </p:cNvSpPr>
          <p:nvPr/>
        </p:nvSpPr>
        <p:spPr bwMode="auto">
          <a:xfrm>
            <a:off x="1272048" y="1934919"/>
            <a:ext cx="5082822" cy="492443"/>
          </a:xfrm>
          <a:prstGeom prst="rect">
            <a:avLst/>
          </a:prstGeom>
          <a:noFill/>
          <a:ln w="9525">
            <a:noFill/>
            <a:miter lim="800000"/>
            <a:headEnd/>
            <a:tailEnd/>
          </a:ln>
        </p:spPr>
        <p:txBody>
          <a:bodyPr lIns="0" tIns="0" rIns="0" bIns="0">
            <a:spAutoFit/>
          </a:bodyPr>
          <a:lstStyle/>
          <a:p>
            <a:pPr>
              <a:buNone/>
            </a:pPr>
            <a:r>
              <a:rPr lang="da-DK" sz="1600" b="0" i="0" dirty="0" smtClean="0">
                <a:solidFill>
                  <a:schemeClr val="tx1">
                    <a:lumMod val="75000"/>
                    <a:lumOff val="25000"/>
                  </a:schemeClr>
                </a:solidFill>
                <a:latin typeface="Century Gothic" pitchFamily="34" charset="0"/>
              </a:rPr>
              <a:t>EEC de sueño es normal (score manual). </a:t>
            </a:r>
          </a:p>
          <a:p>
            <a:pPr>
              <a:buNone/>
            </a:pPr>
            <a:r>
              <a:rPr lang="da-DK" sz="1600" b="0" i="0" dirty="0" err="1" smtClean="0">
                <a:solidFill>
                  <a:schemeClr val="tx1">
                    <a:lumMod val="75000"/>
                    <a:lumOff val="25000"/>
                  </a:schemeClr>
                </a:solidFill>
                <a:latin typeface="Century Gothic" pitchFamily="34" charset="0"/>
              </a:rPr>
              <a:t>Enuresis</a:t>
            </a:r>
            <a:r>
              <a:rPr lang="da-DK" sz="1600" b="0" i="0" dirty="0" smtClean="0">
                <a:solidFill>
                  <a:schemeClr val="tx1">
                    <a:lumMod val="75000"/>
                    <a:lumOff val="25000"/>
                  </a:schemeClr>
                </a:solidFill>
                <a:latin typeface="Century Gothic" pitchFamily="34" charset="0"/>
              </a:rPr>
              <a:t> ocurre en todas las etapas del sueño</a:t>
            </a:r>
            <a:endParaRPr lang="en-GB" sz="1600" b="0" i="0" dirty="0">
              <a:solidFill>
                <a:schemeClr val="tx1">
                  <a:lumMod val="75000"/>
                  <a:lumOff val="25000"/>
                </a:schemeClr>
              </a:solidFill>
              <a:latin typeface="Century Gothic" pitchFamily="34" charset="0"/>
            </a:endParaRPr>
          </a:p>
        </p:txBody>
      </p:sp>
      <p:sp>
        <p:nvSpPr>
          <p:cNvPr id="68" name="Text Box 5"/>
          <p:cNvSpPr txBox="1">
            <a:spLocks noChangeArrowheads="1"/>
          </p:cNvSpPr>
          <p:nvPr/>
        </p:nvSpPr>
        <p:spPr bwMode="auto">
          <a:xfrm>
            <a:off x="1272048" y="1567635"/>
            <a:ext cx="2237151" cy="338554"/>
          </a:xfrm>
          <a:prstGeom prst="rect">
            <a:avLst/>
          </a:prstGeom>
          <a:noFill/>
          <a:ln w="12700">
            <a:noFill/>
            <a:miter lim="800000"/>
            <a:headEnd type="none" w="sm" len="sm"/>
            <a:tailEnd type="none" w="sm" len="sm"/>
          </a:ln>
          <a:effectLst/>
        </p:spPr>
        <p:txBody>
          <a:bodyPr wrap="none" lIns="0">
            <a:spAutoFit/>
          </a:bodyPr>
          <a:lstStyle/>
          <a:p>
            <a:pPr eaLnBrk="0" hangingPunct="0">
              <a:buNone/>
            </a:pPr>
            <a:r>
              <a:rPr lang="da-DK" sz="1600" i="1" dirty="0">
                <a:solidFill>
                  <a:schemeClr val="tx1">
                    <a:lumMod val="75000"/>
                    <a:lumOff val="25000"/>
                  </a:schemeClr>
                </a:solidFill>
                <a:latin typeface="Century Gothic" pitchFamily="34" charset="0"/>
              </a:rPr>
              <a:t>Nørgaard et al, </a:t>
            </a:r>
            <a:r>
              <a:rPr lang="da-DK" sz="1600" i="1" dirty="0" smtClean="0">
                <a:solidFill>
                  <a:schemeClr val="tx1">
                    <a:lumMod val="75000"/>
                    <a:lumOff val="25000"/>
                  </a:schemeClr>
                </a:solidFill>
                <a:latin typeface="Century Gothic" pitchFamily="34" charset="0"/>
              </a:rPr>
              <a:t>1989: </a:t>
            </a:r>
            <a:endParaRPr lang="en-US" sz="1600" i="1" dirty="0">
              <a:solidFill>
                <a:schemeClr val="tx1">
                  <a:lumMod val="75000"/>
                  <a:lumOff val="25000"/>
                </a:schemeClr>
              </a:solidFill>
              <a:latin typeface="Century Gothic" pitchFamily="34" charset="0"/>
            </a:endParaRPr>
          </a:p>
        </p:txBody>
      </p:sp>
      <p:sp>
        <p:nvSpPr>
          <p:cNvPr id="74" name="Rectangle 7"/>
          <p:cNvSpPr>
            <a:spLocks noChangeArrowheads="1"/>
          </p:cNvSpPr>
          <p:nvPr/>
        </p:nvSpPr>
        <p:spPr bwMode="auto">
          <a:xfrm>
            <a:off x="1272045" y="3891539"/>
            <a:ext cx="6412089" cy="492443"/>
          </a:xfrm>
          <a:prstGeom prst="rect">
            <a:avLst/>
          </a:prstGeom>
          <a:noFill/>
          <a:ln w="9525">
            <a:noFill/>
            <a:miter lim="800000"/>
            <a:headEnd/>
            <a:tailEnd/>
          </a:ln>
        </p:spPr>
        <p:txBody>
          <a:bodyPr lIns="0" tIns="0" rIns="0" bIns="0">
            <a:spAutoFit/>
          </a:bodyPr>
          <a:lstStyle/>
          <a:p>
            <a:pPr eaLnBrk="0" hangingPunct="0">
              <a:buNone/>
            </a:pPr>
            <a:r>
              <a:rPr lang="es-MX" sz="1600" b="0" i="0" smtClean="0">
                <a:solidFill>
                  <a:schemeClr val="tx1">
                    <a:lumMod val="75000"/>
                    <a:lumOff val="25000"/>
                  </a:schemeClr>
                </a:solidFill>
                <a:latin typeface="Century Gothic" pitchFamily="34" charset="0"/>
              </a:rPr>
              <a:t>No hay diferencia en los EEG por puntaje manual</a:t>
            </a:r>
            <a:r>
              <a:rPr lang="es-MX" sz="1600" smtClean="0">
                <a:solidFill>
                  <a:schemeClr val="tx1">
                    <a:lumMod val="75000"/>
                    <a:lumOff val="25000"/>
                  </a:schemeClr>
                </a:solidFill>
                <a:latin typeface="Century Gothic" pitchFamily="34" charset="0"/>
              </a:rPr>
              <a:t>. </a:t>
            </a:r>
            <a:r>
              <a:rPr lang="es-MX" sz="1600" b="0" i="0" smtClean="0">
                <a:solidFill>
                  <a:schemeClr val="tx1">
                    <a:lumMod val="75000"/>
                    <a:lumOff val="25000"/>
                  </a:schemeClr>
                </a:solidFill>
                <a:latin typeface="Century Gothic" pitchFamily="34" charset="0"/>
              </a:rPr>
              <a:t>Tendencia a más energía banda delta (computadora).</a:t>
            </a:r>
            <a:endParaRPr lang="es-MX" sz="1600" b="0" i="0">
              <a:solidFill>
                <a:schemeClr val="tx1">
                  <a:lumMod val="75000"/>
                  <a:lumOff val="25000"/>
                </a:schemeClr>
              </a:solidFill>
              <a:latin typeface="Century Gothic" pitchFamily="34" charset="0"/>
            </a:endParaRPr>
          </a:p>
        </p:txBody>
      </p:sp>
      <p:sp>
        <p:nvSpPr>
          <p:cNvPr id="75" name="Text Box 9"/>
          <p:cNvSpPr txBox="1">
            <a:spLocks noChangeArrowheads="1"/>
          </p:cNvSpPr>
          <p:nvPr/>
        </p:nvSpPr>
        <p:spPr bwMode="auto">
          <a:xfrm>
            <a:off x="1272046" y="3501008"/>
            <a:ext cx="2232342" cy="338554"/>
          </a:xfrm>
          <a:prstGeom prst="rect">
            <a:avLst/>
          </a:prstGeom>
          <a:noFill/>
          <a:ln w="12700">
            <a:noFill/>
            <a:miter lim="800000"/>
            <a:headEnd type="none" w="sm" len="sm"/>
            <a:tailEnd type="none" w="sm" len="sm"/>
          </a:ln>
          <a:effectLst/>
        </p:spPr>
        <p:txBody>
          <a:bodyPr wrap="none" lIns="0">
            <a:spAutoFit/>
          </a:bodyPr>
          <a:lstStyle/>
          <a:p>
            <a:pPr eaLnBrk="0" hangingPunct="0">
              <a:buNone/>
            </a:pPr>
            <a:r>
              <a:rPr lang="da-DK" sz="1600" i="1" dirty="0" err="1">
                <a:solidFill>
                  <a:schemeClr val="tx1">
                    <a:lumMod val="75000"/>
                    <a:lumOff val="25000"/>
                  </a:schemeClr>
                </a:solidFill>
                <a:latin typeface="Century Gothic" pitchFamily="34" charset="0"/>
              </a:rPr>
              <a:t>Hunsballe</a:t>
            </a:r>
            <a:r>
              <a:rPr lang="da-DK" sz="1600" i="1" dirty="0">
                <a:solidFill>
                  <a:schemeClr val="tx1">
                    <a:lumMod val="75000"/>
                    <a:lumOff val="25000"/>
                  </a:schemeClr>
                </a:solidFill>
                <a:latin typeface="Century Gothic" pitchFamily="34" charset="0"/>
              </a:rPr>
              <a:t> et al, </a:t>
            </a:r>
            <a:r>
              <a:rPr lang="da-DK" sz="1600" i="1" dirty="0" smtClean="0">
                <a:solidFill>
                  <a:schemeClr val="tx1">
                    <a:lumMod val="75000"/>
                    <a:lumOff val="25000"/>
                  </a:schemeClr>
                </a:solidFill>
                <a:latin typeface="Century Gothic" pitchFamily="34" charset="0"/>
              </a:rPr>
              <a:t>1997: </a:t>
            </a:r>
            <a:endParaRPr lang="en-US" sz="1600" i="1" dirty="0">
              <a:solidFill>
                <a:schemeClr val="tx1">
                  <a:lumMod val="75000"/>
                  <a:lumOff val="25000"/>
                </a:schemeClr>
              </a:solidFill>
              <a:latin typeface="Century Gothic" pitchFamily="34" charset="0"/>
            </a:endParaRPr>
          </a:p>
        </p:txBody>
      </p:sp>
      <p:sp>
        <p:nvSpPr>
          <p:cNvPr id="76" name="Rectangle 11"/>
          <p:cNvSpPr>
            <a:spLocks noChangeArrowheads="1"/>
          </p:cNvSpPr>
          <p:nvPr/>
        </p:nvSpPr>
        <p:spPr bwMode="auto">
          <a:xfrm>
            <a:off x="1272045" y="4882189"/>
            <a:ext cx="6208889" cy="492443"/>
          </a:xfrm>
          <a:prstGeom prst="rect">
            <a:avLst/>
          </a:prstGeom>
          <a:noFill/>
          <a:ln w="9525">
            <a:noFill/>
            <a:miter lim="800000"/>
            <a:headEnd/>
            <a:tailEnd/>
          </a:ln>
        </p:spPr>
        <p:txBody>
          <a:bodyPr lIns="0" tIns="0" rIns="0" bIns="0">
            <a:spAutoFit/>
          </a:bodyPr>
          <a:lstStyle/>
          <a:p>
            <a:pPr>
              <a:buNone/>
            </a:pPr>
            <a:r>
              <a:rPr lang="es-MX" sz="1600" dirty="0" smtClean="0">
                <a:solidFill>
                  <a:schemeClr val="tx1">
                    <a:lumMod val="75000"/>
                    <a:lumOff val="25000"/>
                  </a:schemeClr>
                </a:solidFill>
                <a:latin typeface="Century Gothic" pitchFamily="34" charset="0"/>
              </a:rPr>
              <a:t>La causa de </a:t>
            </a:r>
            <a:r>
              <a:rPr lang="es-MX" sz="1600" dirty="0" err="1" smtClean="0">
                <a:solidFill>
                  <a:schemeClr val="tx1">
                    <a:lumMod val="75000"/>
                    <a:lumOff val="25000"/>
                  </a:schemeClr>
                </a:solidFill>
                <a:latin typeface="Century Gothic" pitchFamily="34" charset="0"/>
              </a:rPr>
              <a:t>deprivación</a:t>
            </a:r>
            <a:r>
              <a:rPr lang="es-MX" sz="1600" dirty="0" smtClean="0">
                <a:solidFill>
                  <a:schemeClr val="tx1">
                    <a:lumMod val="75000"/>
                    <a:lumOff val="25000"/>
                  </a:schemeClr>
                </a:solidFill>
                <a:latin typeface="Century Gothic" pitchFamily="34" charset="0"/>
              </a:rPr>
              <a:t> aguda de sueño causa poliuria en ambos niños y adultos</a:t>
            </a:r>
            <a:r>
              <a:rPr lang="es-MX" sz="1600" b="0" i="0" dirty="0" smtClean="0">
                <a:solidFill>
                  <a:schemeClr val="tx1">
                    <a:lumMod val="75000"/>
                    <a:lumOff val="25000"/>
                  </a:schemeClr>
                </a:solidFill>
                <a:latin typeface="Century Gothic" pitchFamily="34" charset="0"/>
              </a:rPr>
              <a:t>  </a:t>
            </a:r>
            <a:endParaRPr lang="es-MX" sz="1600" b="0" i="0" dirty="0">
              <a:solidFill>
                <a:schemeClr val="tx1">
                  <a:lumMod val="75000"/>
                  <a:lumOff val="25000"/>
                </a:schemeClr>
              </a:solidFill>
              <a:latin typeface="Century Gothic" pitchFamily="34" charset="0"/>
            </a:endParaRPr>
          </a:p>
        </p:txBody>
      </p:sp>
      <p:sp>
        <p:nvSpPr>
          <p:cNvPr id="77" name="Text Box 14"/>
          <p:cNvSpPr txBox="1">
            <a:spLocks noChangeArrowheads="1"/>
          </p:cNvSpPr>
          <p:nvPr/>
        </p:nvSpPr>
        <p:spPr bwMode="auto">
          <a:xfrm>
            <a:off x="1272047" y="4509120"/>
            <a:ext cx="4280980" cy="338554"/>
          </a:xfrm>
          <a:prstGeom prst="rect">
            <a:avLst/>
          </a:prstGeom>
          <a:noFill/>
          <a:ln w="12700">
            <a:noFill/>
            <a:miter lim="800000"/>
            <a:headEnd type="none" w="sm" len="sm"/>
            <a:tailEnd type="none" w="sm" len="sm"/>
          </a:ln>
          <a:effectLst/>
        </p:spPr>
        <p:txBody>
          <a:bodyPr wrap="none" lIns="0">
            <a:spAutoFit/>
          </a:bodyPr>
          <a:lstStyle/>
          <a:p>
            <a:pPr eaLnBrk="0" hangingPunct="0">
              <a:buNone/>
            </a:pPr>
            <a:r>
              <a:rPr lang="da-DK" sz="1600" i="1" dirty="0" smtClean="0">
                <a:solidFill>
                  <a:schemeClr val="tx1">
                    <a:lumMod val="75000"/>
                    <a:lumOff val="25000"/>
                  </a:schemeClr>
                </a:solidFill>
                <a:latin typeface="Century Gothic" pitchFamily="34" charset="0"/>
              </a:rPr>
              <a:t>Kamperis et al., 2011 + Mahler et al., 2012: </a:t>
            </a:r>
            <a:endParaRPr lang="en-US" sz="1600" i="1" dirty="0">
              <a:solidFill>
                <a:schemeClr val="tx1">
                  <a:lumMod val="75000"/>
                  <a:lumOff val="25000"/>
                </a:schemeClr>
              </a:solidFill>
              <a:latin typeface="Century Gothic" pitchFamily="34" charset="0"/>
            </a:endParaRPr>
          </a:p>
        </p:txBody>
      </p:sp>
      <p:sp>
        <p:nvSpPr>
          <p:cNvPr id="78" name="Rectangle 6"/>
          <p:cNvSpPr>
            <a:spLocks noChangeArrowheads="1"/>
          </p:cNvSpPr>
          <p:nvPr/>
        </p:nvSpPr>
        <p:spPr bwMode="auto">
          <a:xfrm>
            <a:off x="1272048" y="2893439"/>
            <a:ext cx="5082822" cy="492443"/>
          </a:xfrm>
          <a:prstGeom prst="rect">
            <a:avLst/>
          </a:prstGeom>
          <a:noFill/>
          <a:ln w="9525">
            <a:noFill/>
            <a:miter lim="800000"/>
            <a:headEnd/>
            <a:tailEnd/>
          </a:ln>
        </p:spPr>
        <p:txBody>
          <a:bodyPr lIns="0" tIns="0" rIns="0" bIns="0">
            <a:spAutoFit/>
          </a:bodyPr>
          <a:lstStyle/>
          <a:p>
            <a:pPr>
              <a:buNone/>
            </a:pPr>
            <a:r>
              <a:rPr lang="da-DK" sz="1600" b="0" i="0" dirty="0" smtClean="0">
                <a:solidFill>
                  <a:schemeClr val="tx1">
                    <a:lumMod val="75000"/>
                    <a:lumOff val="25000"/>
                  </a:schemeClr>
                </a:solidFill>
                <a:latin typeface="Century Gothic" pitchFamily="34" charset="0"/>
              </a:rPr>
              <a:t>Niños normales también son incapaces de despertar cuando tienen la vejiga sobrellenada</a:t>
            </a:r>
            <a:endParaRPr lang="en-GB" sz="1600" b="0" i="0" dirty="0">
              <a:solidFill>
                <a:schemeClr val="tx1">
                  <a:lumMod val="75000"/>
                  <a:lumOff val="25000"/>
                </a:schemeClr>
              </a:solidFill>
              <a:latin typeface="Century Gothic" pitchFamily="34" charset="0"/>
            </a:endParaRPr>
          </a:p>
        </p:txBody>
      </p:sp>
      <p:sp>
        <p:nvSpPr>
          <p:cNvPr id="79" name="Text Box 8"/>
          <p:cNvSpPr txBox="1">
            <a:spLocks noChangeArrowheads="1"/>
          </p:cNvSpPr>
          <p:nvPr/>
        </p:nvSpPr>
        <p:spPr bwMode="auto">
          <a:xfrm>
            <a:off x="1186807" y="2564904"/>
            <a:ext cx="1688283" cy="338554"/>
          </a:xfrm>
          <a:prstGeom prst="rect">
            <a:avLst/>
          </a:prstGeom>
          <a:noFill/>
          <a:ln w="12700">
            <a:noFill/>
            <a:miter lim="800000"/>
            <a:headEnd type="none" w="sm" len="sm"/>
            <a:tailEnd type="none" w="sm" len="sm"/>
          </a:ln>
          <a:effectLst/>
        </p:spPr>
        <p:txBody>
          <a:bodyPr wrap="none">
            <a:spAutoFit/>
          </a:bodyPr>
          <a:lstStyle/>
          <a:p>
            <a:pPr eaLnBrk="0" hangingPunct="0">
              <a:buNone/>
            </a:pPr>
            <a:r>
              <a:rPr lang="da-DK" sz="1600" i="1" dirty="0">
                <a:solidFill>
                  <a:schemeClr val="tx1">
                    <a:lumMod val="75000"/>
                    <a:lumOff val="25000"/>
                  </a:schemeClr>
                </a:solidFill>
                <a:latin typeface="Century Gothic" pitchFamily="34" charset="0"/>
              </a:rPr>
              <a:t>Kirk et al, 1996: </a:t>
            </a:r>
            <a:endParaRPr lang="en-US" sz="1600" i="1" dirty="0">
              <a:solidFill>
                <a:schemeClr val="tx1">
                  <a:lumMod val="75000"/>
                  <a:lumOff val="25000"/>
                </a:schemeClr>
              </a:solidFill>
              <a:latin typeface="Century Gothic" pitchFamily="34" charset="0"/>
            </a:endParaRPr>
          </a:p>
        </p:txBody>
      </p:sp>
      <p:sp>
        <p:nvSpPr>
          <p:cNvPr id="71" name="Tekstboks 11"/>
          <p:cNvSpPr txBox="1"/>
          <p:nvPr/>
        </p:nvSpPr>
        <p:spPr>
          <a:xfrm>
            <a:off x="505001" y="6317432"/>
            <a:ext cx="7971334" cy="738664"/>
          </a:xfrm>
          <a:prstGeom prst="rect">
            <a:avLst/>
          </a:prstGeom>
          <a:noFill/>
        </p:spPr>
        <p:txBody>
          <a:bodyPr wrap="square" rtlCol="0">
            <a:spAutoFit/>
          </a:bodyPr>
          <a:lstStyle/>
          <a:p>
            <a:r>
              <a:rPr lang="da-DK" sz="1400" i="1" dirty="0" smtClean="0"/>
              <a:t>Søren Rittig, Circadian rhythm and Sleep disorders in Children. </a:t>
            </a:r>
            <a:r>
              <a:rPr lang="es-MX" sz="1400" dirty="0"/>
              <a:t>Aarhus-</a:t>
            </a:r>
            <a:r>
              <a:rPr lang="es-MX" sz="1400" dirty="0" err="1"/>
              <a:t>Ghent</a:t>
            </a:r>
            <a:r>
              <a:rPr lang="es-MX" sz="1400" dirty="0"/>
              <a:t> Enuresis Spring </a:t>
            </a:r>
            <a:r>
              <a:rPr lang="es-MX" sz="1400" dirty="0" err="1"/>
              <a:t>School</a:t>
            </a:r>
            <a:r>
              <a:rPr lang="es-MX" sz="1400" dirty="0"/>
              <a:t> </a:t>
            </a:r>
            <a:r>
              <a:rPr lang="es-MX" sz="1400" dirty="0" smtClean="0"/>
              <a:t>Bruselas 2014.</a:t>
            </a:r>
            <a:endParaRPr lang="es-MX" sz="1400" dirty="0"/>
          </a:p>
          <a:p>
            <a:pPr>
              <a:buNone/>
            </a:pPr>
            <a:endParaRPr lang="da-DK" sz="1400" i="1" dirty="0"/>
          </a:p>
        </p:txBody>
      </p:sp>
      <p:sp>
        <p:nvSpPr>
          <p:cNvPr id="3" name="TextBox 2"/>
          <p:cNvSpPr txBox="1"/>
          <p:nvPr/>
        </p:nvSpPr>
        <p:spPr>
          <a:xfrm>
            <a:off x="706546" y="3536890"/>
            <a:ext cx="405702" cy="369332"/>
          </a:xfrm>
          <a:prstGeom prst="rect">
            <a:avLst/>
          </a:prstGeom>
          <a:noFill/>
        </p:spPr>
        <p:txBody>
          <a:bodyPr wrap="square" rtlCol="0">
            <a:spAutoFit/>
          </a:bodyPr>
          <a:lstStyle/>
          <a:p>
            <a:r>
              <a:rPr lang="es-MX" dirty="0" smtClean="0">
                <a:sym typeface="Wingdings"/>
              </a:rPr>
              <a:t></a:t>
            </a:r>
            <a:endParaRPr lang="es-MX" dirty="0"/>
          </a:p>
        </p:txBody>
      </p:sp>
      <p:sp>
        <p:nvSpPr>
          <p:cNvPr id="4" name="Rectangle 3"/>
          <p:cNvSpPr/>
          <p:nvPr/>
        </p:nvSpPr>
        <p:spPr>
          <a:xfrm>
            <a:off x="706546" y="4546957"/>
            <a:ext cx="378630" cy="369332"/>
          </a:xfrm>
          <a:prstGeom prst="rect">
            <a:avLst/>
          </a:prstGeom>
        </p:spPr>
        <p:txBody>
          <a:bodyPr wrap="none">
            <a:spAutoFit/>
          </a:bodyPr>
          <a:lstStyle/>
          <a:p>
            <a:r>
              <a:rPr lang="es-MX" dirty="0">
                <a:sym typeface="Wingdings"/>
              </a:rPr>
              <a:t></a:t>
            </a:r>
            <a:endParaRPr lang="es-MX" dirty="0"/>
          </a:p>
        </p:txBody>
      </p:sp>
      <p:sp>
        <p:nvSpPr>
          <p:cNvPr id="80" name="TextBox 79"/>
          <p:cNvSpPr txBox="1"/>
          <p:nvPr/>
        </p:nvSpPr>
        <p:spPr>
          <a:xfrm>
            <a:off x="706546" y="1614632"/>
            <a:ext cx="405702" cy="369332"/>
          </a:xfrm>
          <a:prstGeom prst="rect">
            <a:avLst/>
          </a:prstGeom>
          <a:noFill/>
        </p:spPr>
        <p:txBody>
          <a:bodyPr wrap="square" rtlCol="0">
            <a:spAutoFit/>
          </a:bodyPr>
          <a:lstStyle/>
          <a:p>
            <a:r>
              <a:rPr lang="es-MX" dirty="0" smtClean="0">
                <a:sym typeface="Wingdings"/>
              </a:rPr>
              <a:t></a:t>
            </a:r>
            <a:endParaRPr lang="es-MX" dirty="0"/>
          </a:p>
        </p:txBody>
      </p:sp>
      <p:sp>
        <p:nvSpPr>
          <p:cNvPr id="81" name="TextBox 80"/>
          <p:cNvSpPr txBox="1"/>
          <p:nvPr/>
        </p:nvSpPr>
        <p:spPr>
          <a:xfrm>
            <a:off x="706546" y="2637427"/>
            <a:ext cx="405702" cy="369332"/>
          </a:xfrm>
          <a:prstGeom prst="rect">
            <a:avLst/>
          </a:prstGeom>
          <a:noFill/>
        </p:spPr>
        <p:txBody>
          <a:bodyPr wrap="square" rtlCol="0">
            <a:spAutoFit/>
          </a:bodyPr>
          <a:lstStyle/>
          <a:p>
            <a:r>
              <a:rPr lang="es-MX" dirty="0" smtClean="0">
                <a:sym typeface="Wingdings"/>
              </a:rPr>
              <a:t></a:t>
            </a:r>
            <a:endParaRPr lang="es-MX" dirty="0"/>
          </a:p>
        </p:txBody>
      </p:sp>
      <p:pic>
        <p:nvPicPr>
          <p:cNvPr id="22530" name="Picture 2"/>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5791200" y="1219200"/>
            <a:ext cx="3286078" cy="2570623"/>
          </a:xfrm>
          <a:prstGeom prst="rect">
            <a:avLst/>
          </a:prstGeom>
          <a:noFill/>
          <a:ln w="9525">
            <a:noFill/>
            <a:miter lim="800000"/>
            <a:headEnd/>
            <a:tailEnd/>
          </a:ln>
          <a:effectLst/>
        </p:spPr>
      </p:pic>
      <p:pic>
        <p:nvPicPr>
          <p:cNvPr id="22531" name="Picture 3"/>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5257800" y="350123"/>
            <a:ext cx="1638736" cy="1556066"/>
          </a:xfrm>
          <a:prstGeom prst="rect">
            <a:avLst/>
          </a:prstGeom>
          <a:noFill/>
          <a:ln w="9525">
            <a:noFill/>
            <a:miter lim="800000"/>
            <a:headEnd/>
            <a:tailEnd/>
          </a:ln>
          <a:effectLst/>
        </p:spPr>
      </p:pic>
      <p:pic>
        <p:nvPicPr>
          <p:cNvPr id="22532" name="Picture 4"/>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4230201" y="4882189"/>
            <a:ext cx="4913313" cy="1562100"/>
          </a:xfrm>
          <a:prstGeom prst="rect">
            <a:avLst/>
          </a:prstGeom>
          <a:noFill/>
          <a:ln w="9525">
            <a:noFill/>
            <a:miter lim="800000"/>
            <a:headEnd/>
            <a:tailEnd/>
          </a:ln>
          <a:effectLst/>
        </p:spPr>
      </p:pic>
    </p:spTree>
    <p:extLst>
      <p:ext uri="{BB962C8B-B14F-4D97-AF65-F5344CB8AC3E}">
        <p14:creationId xmlns:p14="http://schemas.microsoft.com/office/powerpoint/2010/main" val="95009159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2" name="Rectangle 32"/>
          <p:cNvSpPr>
            <a:spLocks noChangeArrowheads="1"/>
          </p:cNvSpPr>
          <p:nvPr/>
        </p:nvSpPr>
        <p:spPr bwMode="auto">
          <a:xfrm>
            <a:off x="363063" y="355708"/>
            <a:ext cx="7434828" cy="646331"/>
          </a:xfrm>
          <a:prstGeom prst="rect">
            <a:avLst/>
          </a:prstGeom>
          <a:noFill/>
          <a:ln w="9525">
            <a:noFill/>
            <a:miter lim="800000"/>
            <a:headEnd/>
            <a:tailEnd/>
          </a:ln>
          <a:effectLst/>
        </p:spPr>
        <p:txBody>
          <a:bodyPr wrap="square">
            <a:spAutoFit/>
          </a:bodyPr>
          <a:lstStyle/>
          <a:p>
            <a:pPr>
              <a:buNone/>
            </a:pPr>
            <a:r>
              <a:rPr lang="da-DK" sz="3600" dirty="0" smtClean="0">
                <a:solidFill>
                  <a:srgbClr val="0070C0"/>
                </a:solidFill>
                <a:latin typeface="Century Gothic" pitchFamily="34" charset="0"/>
              </a:rPr>
              <a:t>Despertar y Enuresis Nocturna</a:t>
            </a:r>
            <a:endParaRPr lang="en-GB" sz="3600" dirty="0">
              <a:solidFill>
                <a:srgbClr val="0070C0"/>
              </a:solidFill>
              <a:latin typeface="Century Gothic" pitchFamily="34" charset="0"/>
            </a:endParaRPr>
          </a:p>
        </p:txBody>
      </p:sp>
      <p:sp>
        <p:nvSpPr>
          <p:cNvPr id="11" name="Rectangle 6"/>
          <p:cNvSpPr>
            <a:spLocks noChangeArrowheads="1"/>
          </p:cNvSpPr>
          <p:nvPr/>
        </p:nvSpPr>
        <p:spPr bwMode="auto">
          <a:xfrm>
            <a:off x="980598" y="1708044"/>
            <a:ext cx="4771165" cy="1231106"/>
          </a:xfrm>
          <a:prstGeom prst="rect">
            <a:avLst/>
          </a:prstGeom>
          <a:noFill/>
          <a:ln w="9525">
            <a:noFill/>
            <a:miter lim="800000"/>
            <a:headEnd/>
            <a:tailEnd/>
          </a:ln>
        </p:spPr>
        <p:txBody>
          <a:bodyPr wrap="square" lIns="0" tIns="0" rIns="0" bIns="0">
            <a:spAutoFit/>
          </a:bodyPr>
          <a:lstStyle/>
          <a:p>
            <a:pPr>
              <a:buNone/>
            </a:pPr>
            <a:r>
              <a:rPr lang="es-MX" sz="2000" dirty="0" smtClean="0">
                <a:solidFill>
                  <a:schemeClr val="tx1">
                    <a:lumMod val="75000"/>
                    <a:lumOff val="25000"/>
                  </a:schemeClr>
                </a:solidFill>
                <a:latin typeface="Century Gothic" pitchFamily="34" charset="0"/>
              </a:rPr>
              <a:t>“Nuestros resultados sugieren que la interacción entre la sobreactividad vesical y el despertar cerebral” (i.e., a “diálogo- vejiga- cerebro”)</a:t>
            </a:r>
            <a:endParaRPr lang="es-MX" sz="2000" b="0" i="0" dirty="0">
              <a:solidFill>
                <a:schemeClr val="tx1">
                  <a:lumMod val="75000"/>
                  <a:lumOff val="25000"/>
                </a:schemeClr>
              </a:solidFill>
              <a:latin typeface="Century Gothic" pitchFamily="34" charset="0"/>
            </a:endParaRPr>
          </a:p>
        </p:txBody>
      </p:sp>
      <p:sp>
        <p:nvSpPr>
          <p:cNvPr id="12" name="Text Box 8"/>
          <p:cNvSpPr txBox="1">
            <a:spLocks noChangeArrowheads="1"/>
          </p:cNvSpPr>
          <p:nvPr/>
        </p:nvSpPr>
        <p:spPr bwMode="auto">
          <a:xfrm>
            <a:off x="879860" y="1340768"/>
            <a:ext cx="2462534" cy="400110"/>
          </a:xfrm>
          <a:prstGeom prst="rect">
            <a:avLst/>
          </a:prstGeom>
          <a:noFill/>
          <a:ln w="12700">
            <a:noFill/>
            <a:miter lim="800000"/>
            <a:headEnd type="none" w="sm" len="sm"/>
            <a:tailEnd type="none" w="sm" len="sm"/>
          </a:ln>
          <a:effectLst/>
        </p:spPr>
        <p:txBody>
          <a:bodyPr wrap="none">
            <a:spAutoFit/>
          </a:bodyPr>
          <a:lstStyle/>
          <a:p>
            <a:pPr eaLnBrk="0" hangingPunct="0">
              <a:buNone/>
            </a:pPr>
            <a:r>
              <a:rPr lang="da-DK" sz="2000" i="1" dirty="0" smtClean="0">
                <a:solidFill>
                  <a:schemeClr val="tx1">
                    <a:lumMod val="75000"/>
                    <a:lumOff val="25000"/>
                  </a:schemeClr>
                </a:solidFill>
                <a:latin typeface="Century Gothic" pitchFamily="34" charset="0"/>
              </a:rPr>
              <a:t>Yeung et al, 2010: </a:t>
            </a:r>
            <a:endParaRPr lang="en-US" sz="2000" i="1" dirty="0">
              <a:solidFill>
                <a:schemeClr val="tx1">
                  <a:lumMod val="75000"/>
                  <a:lumOff val="25000"/>
                </a:schemeClr>
              </a:solidFill>
              <a:latin typeface="Century Gothic" pitchFamily="34" charset="0"/>
            </a:endParaRPr>
          </a:p>
        </p:txBody>
      </p:sp>
      <p:pic>
        <p:nvPicPr>
          <p:cNvPr id="15" name="Billede 14" descr="Flash.jpg"/>
          <p:cNvPicPr>
            <a:picLocks noChangeAspect="1"/>
          </p:cNvPicPr>
          <p:nvPr/>
        </p:nvPicPr>
        <p:blipFill>
          <a:blip r:embed="rId3" cstate="print">
            <a:duotone>
              <a:schemeClr val="accent1">
                <a:shade val="45000"/>
                <a:satMod val="135000"/>
              </a:schemeClr>
              <a:prstClr val="white"/>
            </a:duotone>
          </a:blip>
          <a:srcRect l="1582" t="3164" r="30825" b="53672"/>
          <a:stretch>
            <a:fillRect/>
          </a:stretch>
        </p:blipFill>
        <p:spPr>
          <a:xfrm>
            <a:off x="1676400" y="3140968"/>
            <a:ext cx="2737073" cy="2471779"/>
          </a:xfrm>
          <a:prstGeom prst="rect">
            <a:avLst/>
          </a:prstGeom>
          <a:ln>
            <a:noFill/>
          </a:ln>
          <a:effectLst>
            <a:outerShdw blurRad="292100" dist="139700" dir="2700000" algn="tl" rotWithShape="0">
              <a:srgbClr val="333333">
                <a:alpha val="65000"/>
              </a:srgbClr>
            </a:outerShdw>
          </a:effectLst>
        </p:spPr>
      </p:pic>
      <p:sp>
        <p:nvSpPr>
          <p:cNvPr id="8" name="Tekstboks 11"/>
          <p:cNvSpPr txBox="1"/>
          <p:nvPr/>
        </p:nvSpPr>
        <p:spPr>
          <a:xfrm>
            <a:off x="514432" y="6194921"/>
            <a:ext cx="7971334" cy="461665"/>
          </a:xfrm>
          <a:prstGeom prst="rect">
            <a:avLst/>
          </a:prstGeom>
          <a:noFill/>
        </p:spPr>
        <p:txBody>
          <a:bodyPr wrap="square" rtlCol="0">
            <a:spAutoFit/>
          </a:bodyPr>
          <a:lstStyle/>
          <a:p>
            <a:r>
              <a:rPr lang="da-DK" sz="1200" i="1" dirty="0" smtClean="0"/>
              <a:t>Søren Rittig, Circadian rhythm and Sleep disorders in Children. </a:t>
            </a:r>
            <a:r>
              <a:rPr lang="es-MX" sz="1200" dirty="0"/>
              <a:t>Aarhus-</a:t>
            </a:r>
            <a:r>
              <a:rPr lang="es-MX" sz="1200" dirty="0" err="1"/>
              <a:t>Ghent</a:t>
            </a:r>
            <a:r>
              <a:rPr lang="es-MX" sz="1200" dirty="0"/>
              <a:t> Enuresis Spring </a:t>
            </a:r>
            <a:r>
              <a:rPr lang="es-MX" sz="1200" dirty="0" err="1"/>
              <a:t>School</a:t>
            </a:r>
            <a:r>
              <a:rPr lang="es-MX" sz="1200" dirty="0"/>
              <a:t> </a:t>
            </a:r>
            <a:r>
              <a:rPr lang="es-MX" sz="1200" dirty="0" smtClean="0"/>
              <a:t>Bruselas 2014.</a:t>
            </a:r>
            <a:endParaRPr lang="es-MX" sz="1200" dirty="0"/>
          </a:p>
          <a:p>
            <a:pPr>
              <a:buNone/>
            </a:pPr>
            <a:endParaRPr lang="da-DK" sz="1200" i="1" dirty="0"/>
          </a:p>
        </p:txBody>
      </p:sp>
      <p:pic>
        <p:nvPicPr>
          <p:cNvPr id="9" name="Picture 2"/>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5210089" y="2286000"/>
            <a:ext cx="3827752" cy="2994362"/>
          </a:xfrm>
          <a:prstGeom prst="rect">
            <a:avLst/>
          </a:prstGeom>
          <a:noFill/>
          <a:ln w="9525">
            <a:noFill/>
            <a:miter lim="800000"/>
            <a:headEnd/>
            <a:tailEnd/>
          </a:ln>
          <a:effectLst/>
        </p:spPr>
      </p:pic>
    </p:spTree>
    <p:extLst>
      <p:ext uri="{BB962C8B-B14F-4D97-AF65-F5344CB8AC3E}">
        <p14:creationId xmlns:p14="http://schemas.microsoft.com/office/powerpoint/2010/main" val="266780580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5"/>
                                        </p:tgtEl>
                                      </p:cBhvr>
                                      <p:by x="150000" y="150000"/>
                                    </p:animScale>
                                  </p:childTnLst>
                                </p:cTn>
                              </p:par>
                              <p:par>
                                <p:cTn id="7" presetID="42" presetClass="path" presetSubtype="0" accel="50000" decel="50000" fill="hold" nodeType="withEffect">
                                  <p:stCondLst>
                                    <p:cond delay="0"/>
                                  </p:stCondLst>
                                  <p:childTnLst>
                                    <p:animMotion origin="layout" path="M 1.11111E-6 -3.7037E-6 L -0.16493 0.00162 " pathEditMode="relative" rAng="0" ptsTypes="AA">
                                      <p:cBhvr>
                                        <p:cTn id="8" dur="2000" fill="hold"/>
                                        <p:tgtEl>
                                          <p:spTgt spid="15"/>
                                        </p:tgtEl>
                                        <p:attrNameLst>
                                          <p:attrName>ppt_x</p:attrName>
                                          <p:attrName>ppt_y</p:attrName>
                                        </p:attrNameLst>
                                      </p:cBhvr>
                                      <p:rCtr x="-8247"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MX" sz="3200" dirty="0"/>
              <a:t>Clasificación de los </a:t>
            </a:r>
            <a:r>
              <a:rPr lang="es-MX" sz="3200" dirty="0"/>
              <a:t>t</a:t>
            </a:r>
            <a:r>
              <a:rPr lang="es-MX" sz="3200" dirty="0" smtClean="0"/>
              <a:t>rastornos del </a:t>
            </a:r>
            <a:r>
              <a:rPr lang="es-MX" sz="3200" dirty="0"/>
              <a:t>sueño </a:t>
            </a:r>
            <a:br>
              <a:rPr lang="es-MX" sz="3200" dirty="0"/>
            </a:br>
            <a:endParaRPr lang="es-MX" sz="3200" dirty="0"/>
          </a:p>
        </p:txBody>
      </p:sp>
      <p:sp>
        <p:nvSpPr>
          <p:cNvPr id="3" name="Content Placeholder 2"/>
          <p:cNvSpPr>
            <a:spLocks noGrp="1"/>
          </p:cNvSpPr>
          <p:nvPr>
            <p:ph idx="1"/>
          </p:nvPr>
        </p:nvSpPr>
        <p:spPr>
          <a:xfrm>
            <a:off x="374848" y="2060848"/>
            <a:ext cx="8229600" cy="3733875"/>
          </a:xfrm>
        </p:spPr>
        <p:txBody>
          <a:bodyPr>
            <a:normAutofit/>
          </a:bodyPr>
          <a:lstStyle/>
          <a:p>
            <a:pPr marL="0" indent="0" algn="just">
              <a:buNone/>
            </a:pPr>
            <a:r>
              <a:rPr lang="es-MX" dirty="0" smtClean="0"/>
              <a:t>Según </a:t>
            </a:r>
            <a:r>
              <a:rPr lang="es-MX" dirty="0"/>
              <a:t>la ICSD (International </a:t>
            </a:r>
            <a:r>
              <a:rPr lang="es-MX" i="1" dirty="0" err="1"/>
              <a:t>Clasiffication</a:t>
            </a:r>
            <a:r>
              <a:rPr lang="es-MX" i="1" dirty="0"/>
              <a:t> of </a:t>
            </a:r>
            <a:r>
              <a:rPr lang="es-MX" i="1" dirty="0" err="1"/>
              <a:t>Sleep</a:t>
            </a:r>
            <a:r>
              <a:rPr lang="es-MX" i="1" dirty="0"/>
              <a:t> </a:t>
            </a:r>
            <a:r>
              <a:rPr lang="es-MX" i="1" dirty="0" err="1"/>
              <a:t>Disorders</a:t>
            </a:r>
            <a:r>
              <a:rPr lang="es-MX" dirty="0"/>
              <a:t>) se dividen en 3 grupos principales (American </a:t>
            </a:r>
            <a:r>
              <a:rPr lang="es-MX" dirty="0" err="1"/>
              <a:t>Academy</a:t>
            </a:r>
            <a:r>
              <a:rPr lang="es-MX" dirty="0"/>
              <a:t> of </a:t>
            </a:r>
            <a:r>
              <a:rPr lang="es-MX" dirty="0" err="1"/>
              <a:t>Sleep</a:t>
            </a:r>
            <a:r>
              <a:rPr lang="es-MX" dirty="0"/>
              <a:t> Medicine, 2005): </a:t>
            </a:r>
          </a:p>
        </p:txBody>
      </p:sp>
    </p:spTree>
    <p:extLst>
      <p:ext uri="{BB962C8B-B14F-4D97-AF65-F5344CB8AC3E}">
        <p14:creationId xmlns:p14="http://schemas.microsoft.com/office/powerpoint/2010/main" val="1772367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848" y="980728"/>
            <a:ext cx="8229600" cy="4752528"/>
          </a:xfrm>
        </p:spPr>
        <p:txBody>
          <a:bodyPr>
            <a:normAutofit fontScale="85000" lnSpcReduction="20000"/>
          </a:bodyPr>
          <a:lstStyle/>
          <a:p>
            <a:pPr algn="just"/>
            <a:endParaRPr lang="es-MX" dirty="0"/>
          </a:p>
          <a:p>
            <a:pPr algn="just"/>
            <a:r>
              <a:rPr lang="es-MX" b="1" dirty="0" err="1"/>
              <a:t>Disomnias</a:t>
            </a:r>
            <a:r>
              <a:rPr lang="es-MX" b="1" dirty="0"/>
              <a:t>: </a:t>
            </a:r>
            <a:r>
              <a:rPr lang="es-MX" dirty="0"/>
              <a:t>trastornos que afectan la cantidad, calidad o el momento en que ocurre el sueño. </a:t>
            </a:r>
            <a:r>
              <a:rPr lang="es-MX" dirty="0" smtClean="0"/>
              <a:t>( Enuresis)</a:t>
            </a:r>
          </a:p>
          <a:p>
            <a:pPr algn="just"/>
            <a:endParaRPr lang="es-MX" dirty="0"/>
          </a:p>
          <a:p>
            <a:pPr algn="just"/>
            <a:r>
              <a:rPr lang="es-MX" b="1" dirty="0" err="1"/>
              <a:t>Parasomnias</a:t>
            </a:r>
            <a:r>
              <a:rPr lang="es-MX" b="1" dirty="0"/>
              <a:t>:</a:t>
            </a:r>
            <a:r>
              <a:rPr lang="es-MX" dirty="0"/>
              <a:t> comportamientos o fenómenos anormales que ocurren durante el sueño (</a:t>
            </a:r>
            <a:r>
              <a:rPr lang="es-MX" dirty="0" err="1"/>
              <a:t>Ej</a:t>
            </a:r>
            <a:r>
              <a:rPr lang="es-MX" dirty="0"/>
              <a:t>: </a:t>
            </a:r>
            <a:r>
              <a:rPr lang="es-MX" dirty="0" smtClean="0"/>
              <a:t>Sonambulismo) </a:t>
            </a:r>
          </a:p>
          <a:p>
            <a:pPr algn="just"/>
            <a:endParaRPr lang="es-MX" dirty="0"/>
          </a:p>
          <a:p>
            <a:pPr algn="just"/>
            <a:r>
              <a:rPr lang="es-MX" b="1" dirty="0"/>
              <a:t>Trastornos del sueño asociados a enfermedad médica o psiquiátrica: </a:t>
            </a:r>
          </a:p>
          <a:p>
            <a:pPr algn="just"/>
            <a:r>
              <a:rPr lang="es-MX" dirty="0"/>
              <a:t>(</a:t>
            </a:r>
            <a:r>
              <a:rPr lang="es-MX" dirty="0" err="1"/>
              <a:t>Ej</a:t>
            </a:r>
            <a:r>
              <a:rPr lang="es-MX" dirty="0"/>
              <a:t>: Insomnio asociado a depresión) </a:t>
            </a:r>
          </a:p>
        </p:txBody>
      </p:sp>
      <p:sp>
        <p:nvSpPr>
          <p:cNvPr id="4" name="Title 1"/>
          <p:cNvSpPr>
            <a:spLocks noGrp="1"/>
          </p:cNvSpPr>
          <p:nvPr>
            <p:ph type="title"/>
          </p:nvPr>
        </p:nvSpPr>
        <p:spPr/>
        <p:txBody>
          <a:bodyPr>
            <a:noAutofit/>
          </a:bodyPr>
          <a:lstStyle/>
          <a:p>
            <a:r>
              <a:rPr lang="es-MX" sz="2400" dirty="0"/>
              <a:t>Clasificación de los Trastornos del Ritmo Circadiano del sueño </a:t>
            </a:r>
            <a:br>
              <a:rPr lang="es-MX" sz="2400" dirty="0"/>
            </a:br>
            <a:endParaRPr lang="es-MX" sz="2400" dirty="0"/>
          </a:p>
        </p:txBody>
      </p:sp>
    </p:spTree>
    <p:extLst>
      <p:ext uri="{BB962C8B-B14F-4D97-AF65-F5344CB8AC3E}">
        <p14:creationId xmlns:p14="http://schemas.microsoft.com/office/powerpoint/2010/main" val="27282563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37nmPw1t1kmlj9xHVQeY6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yelEh9J0USx.fg9qLd_a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r_mzqphPOUKTZg0n1EIhb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zTf0yJIoeECILujUS0_PY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FyelEh9J0USx.fg9qLd_a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RmwmwE_Pr0Kvly.yyfzvl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2ee8AdFoGkelDxx4Soln5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7GFzZ059Xka2QZFaNd9Ub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37nmPw1t1kmlj9xHVQeY6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15827</TotalTime>
  <Words>1019</Words>
  <Application>Microsoft Office PowerPoint</Application>
  <PresentationFormat>On-screen Show (4:3)</PresentationFormat>
  <Paragraphs>104</Paragraphs>
  <Slides>11</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Office Theme</vt:lpstr>
      <vt:lpstr>think-cell Slide</vt:lpstr>
      <vt:lpstr>Patogénesis de la enuresis</vt:lpstr>
      <vt:lpstr>PowerPoint Presentation</vt:lpstr>
      <vt:lpstr>PowerPoint Presentation</vt:lpstr>
      <vt:lpstr>PowerPoint Presentation</vt:lpstr>
      <vt:lpstr>PowerPoint Presentation</vt:lpstr>
      <vt:lpstr>PowerPoint Presentation</vt:lpstr>
      <vt:lpstr>PowerPoint Presentation</vt:lpstr>
      <vt:lpstr>Clasificación de los trastornos del sueño  </vt:lpstr>
      <vt:lpstr>Clasificación de los Trastornos del Ritmo Circadiano del sueño  </vt:lpstr>
      <vt:lpstr>PowerPoint Presentation</vt:lpstr>
      <vt:lpstr>PowerPoint Presentation</vt:lpstr>
    </vt:vector>
  </TitlesOfParts>
  <Company>FERRING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Vanessa Ortiz</dc:creator>
  <cp:lastModifiedBy>Pino Cedeño, Andrea</cp:lastModifiedBy>
  <cp:revision>133</cp:revision>
  <dcterms:created xsi:type="dcterms:W3CDTF">2014-07-20T07:09:11Z</dcterms:created>
  <dcterms:modified xsi:type="dcterms:W3CDTF">2014-10-07T21:40:30Z</dcterms:modified>
</cp:coreProperties>
</file>